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0" r:id="rId2"/>
    <p:sldMasterId id="2147483654" r:id="rId3"/>
    <p:sldMasterId id="2147483656" r:id="rId4"/>
    <p:sldMasterId id="2147483657" r:id="rId5"/>
    <p:sldMasterId id="2147483658" r:id="rId6"/>
    <p:sldMasterId id="2147483820" r:id="rId7"/>
  </p:sldMasterIdLst>
  <p:notesMasterIdLst>
    <p:notesMasterId r:id="rId28"/>
  </p:notesMasterIdLst>
  <p:handoutMasterIdLst>
    <p:handoutMasterId r:id="rId29"/>
  </p:handoutMasterIdLst>
  <p:sldIdLst>
    <p:sldId id="615" r:id="rId8"/>
    <p:sldId id="595" r:id="rId9"/>
    <p:sldId id="489" r:id="rId10"/>
    <p:sldId id="596" r:id="rId11"/>
    <p:sldId id="478" r:id="rId12"/>
    <p:sldId id="597" r:id="rId13"/>
    <p:sldId id="598" r:id="rId14"/>
    <p:sldId id="602" r:id="rId15"/>
    <p:sldId id="601" r:id="rId16"/>
    <p:sldId id="600" r:id="rId17"/>
    <p:sldId id="369" r:id="rId18"/>
    <p:sldId id="370" r:id="rId19"/>
    <p:sldId id="616" r:id="rId20"/>
    <p:sldId id="603" r:id="rId21"/>
    <p:sldId id="617" r:id="rId22"/>
    <p:sldId id="618" r:id="rId23"/>
    <p:sldId id="612" r:id="rId24"/>
    <p:sldId id="546" r:id="rId25"/>
    <p:sldId id="619" r:id="rId26"/>
    <p:sldId id="491" r:id="rId27"/>
  </p:sldIdLst>
  <p:sldSz cx="9144000" cy="6858000" type="screen4x3"/>
  <p:notesSz cx="6858000" cy="9144000"/>
  <p:defaultTextStyle>
    <a:defPPr>
      <a:defRPr lang="en-CA"/>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9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Parki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a:srgbClr val="E50030"/>
    <a:srgbClr val="00468F"/>
    <a:srgbClr val="3333CC"/>
    <a:srgbClr val="FF3300"/>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11" autoAdjust="0"/>
    <p:restoredTop sz="94575" autoAdjust="0"/>
  </p:normalViewPr>
  <p:slideViewPr>
    <p:cSldViewPr snapToObjects="1">
      <p:cViewPr varScale="1">
        <p:scale>
          <a:sx n="51" d="100"/>
          <a:sy n="51" d="100"/>
        </p:scale>
        <p:origin x="78" y="366"/>
      </p:cViewPr>
      <p:guideLst>
        <p:guide orient="horz" pos="2160"/>
        <p:guide pos="1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6980"/>
    </p:cViewPr>
  </p:sorterViewPr>
  <p:notesViewPr>
    <p:cSldViewPr snapToObjects="1">
      <p:cViewPr>
        <p:scale>
          <a:sx n="100" d="100"/>
          <a:sy n="100" d="100"/>
        </p:scale>
        <p:origin x="-2028" y="8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endParaRPr lang="en-CA" altLang="en-US"/>
          </a:p>
        </p:txBody>
      </p:sp>
      <p:sp>
        <p:nvSpPr>
          <p:cNvPr id="604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endParaRPr lang="en-CA" altLang="en-US"/>
          </a:p>
        </p:txBody>
      </p:sp>
      <p:sp>
        <p:nvSpPr>
          <p:cNvPr id="604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endParaRPr lang="en-CA" altLang="en-US"/>
          </a:p>
        </p:txBody>
      </p:sp>
      <p:sp>
        <p:nvSpPr>
          <p:cNvPr id="604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fld id="{DD1BC66C-2696-42EF-B755-9AB20456A33B}" type="slidenum">
              <a:rPr lang="en-CA" altLang="en-US"/>
              <a:pPr/>
              <a:t>‹#›</a:t>
            </a:fld>
            <a:endParaRPr lang="en-CA" altLang="en-US"/>
          </a:p>
        </p:txBody>
      </p:sp>
    </p:spTree>
    <p:extLst>
      <p:ext uri="{BB962C8B-B14F-4D97-AF65-F5344CB8AC3E}">
        <p14:creationId xmlns:p14="http://schemas.microsoft.com/office/powerpoint/2010/main" val="3828903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endParaRPr lang="en-CA" altLang="en-US"/>
          </a:p>
        </p:txBody>
      </p:sp>
      <p:sp>
        <p:nvSpPr>
          <p:cNvPr id="61443"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endParaRPr lang="en-CA" altLang="en-US"/>
          </a:p>
        </p:txBody>
      </p:sp>
      <p:sp>
        <p:nvSpPr>
          <p:cNvPr id="61444"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endParaRPr lang="en-CA" alt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fld id="{A2520F0E-C3EE-44C0-B4B1-7B083C7D50E7}" type="slidenum">
              <a:rPr lang="en-CA" altLang="en-US"/>
              <a:pPr/>
              <a:t>‹#›</a:t>
            </a:fld>
            <a:endParaRPr lang="en-CA" altLang="en-US"/>
          </a:p>
        </p:txBody>
      </p:sp>
    </p:spTree>
    <p:extLst>
      <p:ext uri="{BB962C8B-B14F-4D97-AF65-F5344CB8AC3E}">
        <p14:creationId xmlns:p14="http://schemas.microsoft.com/office/powerpoint/2010/main" val="11801424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ern="1200">
        <a:solidFill>
          <a:schemeClr val="tx1"/>
        </a:solidFill>
        <a:latin typeface="Times New Roman" pitchFamily="18" charset="0"/>
        <a:ea typeface="+mn-ea"/>
        <a:cs typeface="+mn-cs"/>
      </a:defRPr>
    </a:lvl1pPr>
    <a:lvl2pPr marL="457200" algn="l" rtl="0" fontAlgn="base">
      <a:spcBef>
        <a:spcPct val="30000"/>
      </a:spcBef>
      <a:spcAft>
        <a:spcPct val="0"/>
      </a:spcAft>
      <a:defRPr sz="16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23E8E3C-102A-4A4A-B55F-F31981BA68A2}" type="slidenum">
              <a:rPr lang="en-CA" altLang="en-US"/>
              <a:pPr/>
              <a:t>3</a:t>
            </a:fld>
            <a:endParaRPr lang="en-CA" altLang="en-US"/>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11043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30A57D9-CC67-4AE2-B294-5FD29542CE4B}" type="slidenum">
              <a:rPr lang="en-CA" altLang="en-US"/>
              <a:pPr/>
              <a:t>5</a:t>
            </a:fld>
            <a:endParaRPr lang="en-CA" altLang="en-US"/>
          </a:p>
        </p:txBody>
      </p:sp>
      <p:sp>
        <p:nvSpPr>
          <p:cNvPr id="368642" name="Rectangle 2"/>
          <p:cNvSpPr>
            <a:spLocks noGrp="1" noRot="1" noChangeAspect="1" noChangeArrowheads="1" noTextEdit="1"/>
          </p:cNvSpPr>
          <p:nvPr>
            <p:ph type="sldImg"/>
          </p:nvPr>
        </p:nvSpPr>
        <p:spPr>
          <a:xfrm>
            <a:off x="465138" y="204788"/>
            <a:ext cx="5929312" cy="4446587"/>
          </a:xfrm>
          <a:ln/>
        </p:spPr>
      </p:sp>
      <p:sp>
        <p:nvSpPr>
          <p:cNvPr id="368643" name="Rectangle 3"/>
          <p:cNvSpPr>
            <a:spLocks noGrp="1" noChangeArrowheads="1"/>
          </p:cNvSpPr>
          <p:nvPr>
            <p:ph type="body" idx="1"/>
          </p:nvPr>
        </p:nvSpPr>
        <p:spPr>
          <a:xfrm>
            <a:off x="762000" y="4838700"/>
            <a:ext cx="5029200" cy="3481388"/>
          </a:xfrm>
        </p:spPr>
        <p:txBody>
          <a:bodyPr lIns="84527" tIns="42264" rIns="84527" bIns="42264"/>
          <a:lstStyle/>
          <a:p>
            <a:r>
              <a:rPr lang="en-GB" altLang="en-US"/>
              <a:t>When you draw a shift of the supply curve, again be careful to draw the arrows in the horizontal direction. Follow the text by always describing shifts of supply curves as “rightward” or “leftward.” Do not say that the curves shift “up” or “down.” This description </a:t>
            </a:r>
            <a:r>
              <a:rPr lang="en-US" altLang="en-US"/>
              <a:t>of a shift is </a:t>
            </a:r>
            <a:r>
              <a:rPr lang="en-GB" altLang="en-US"/>
              <a:t>especially confusing for the supply curve. A rightward shift of the supply curve makes it look as if the curve is moving lower. Students who do not think in terms of “rightward” and “leftward” believe this shift reflects a decrease in supply, which is wrong.  Get the student to always go lef</a:t>
            </a:r>
            <a:r>
              <a:rPr lang="en-US" altLang="en-US"/>
              <a:t>t and right and draw the shift arrows too.</a:t>
            </a:r>
            <a:endParaRPr lang="en-US" altLang="en-US" noProof="1"/>
          </a:p>
        </p:txBody>
      </p:sp>
    </p:spTree>
    <p:extLst>
      <p:ext uri="{BB962C8B-B14F-4D97-AF65-F5344CB8AC3E}">
        <p14:creationId xmlns:p14="http://schemas.microsoft.com/office/powerpoint/2010/main" val="361867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6F8FB1E-5CB0-40EE-975B-4CB834080407}" type="slidenum">
              <a:rPr lang="en-CA" altLang="en-US"/>
              <a:pPr/>
              <a:t>11</a:t>
            </a:fld>
            <a:endParaRPr lang="en-CA" altLang="en-US"/>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2247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CCB02D-E2D5-4BDB-B48C-05CC1D005E9D}" type="slidenum">
              <a:rPr lang="en-CA" altLang="en-US"/>
              <a:pPr/>
              <a:t>12</a:t>
            </a:fld>
            <a:endParaRPr lang="en-CA" altLang="en-US"/>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702623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96F720A-87F9-4EE5-91E7-9E86549AC3DC}" type="slidenum">
              <a:rPr lang="en-CA" altLang="en-US"/>
              <a:pPr/>
              <a:t>18</a:t>
            </a:fld>
            <a:endParaRPr lang="en-CA" altLang="en-US"/>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71333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2A13A182-7514-4A85-987A-6916B8BAC2DA}" type="slidenum">
              <a:rPr lang="en-US" altLang="en-US" sz="1200"/>
              <a:pPr eaLnBrk="1" hangingPunct="1"/>
              <a:t>19</a:t>
            </a:fld>
            <a:endParaRPr lang="en-US" alt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Answer C. A change in price is rice is the only thing that changes quantity supplied</a:t>
            </a:r>
          </a:p>
        </p:txBody>
      </p:sp>
    </p:spTree>
    <p:extLst>
      <p:ext uri="{BB962C8B-B14F-4D97-AF65-F5344CB8AC3E}">
        <p14:creationId xmlns:p14="http://schemas.microsoft.com/office/powerpoint/2010/main" val="2989006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BD80A3-FC91-4E6C-AB73-6CF9E4588EC2}" type="slidenum">
              <a:rPr lang="en-CA" altLang="en-US"/>
              <a:pPr/>
              <a:t>20</a:t>
            </a:fld>
            <a:endParaRPr lang="en-CA" altLang="en-US"/>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636583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2281573"/>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5287663"/>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6969432"/>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4147778"/>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6829193"/>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60844726"/>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9666790"/>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6045893"/>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393612606"/>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638238"/>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7877853"/>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8221595"/>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6180796"/>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110923"/>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378124"/>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1985795"/>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2306876"/>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9250077"/>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40386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905000"/>
            <a:ext cx="40386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8846000"/>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85344"/>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5097644"/>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207587"/>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747879"/>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0798582"/>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7632671"/>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5823449"/>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203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203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0993584"/>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3638"/>
            <a:ext cx="2133600" cy="457200"/>
          </a:xfrm>
          <a:prstGeom prst="rect">
            <a:avLst/>
          </a:prstGeom>
        </p:spPr>
        <p:txBody>
          <a:bodyPr/>
          <a:lstStyle>
            <a:lvl1pPr>
              <a:defRPr/>
            </a:lvl1pPr>
          </a:lstStyle>
          <a:p>
            <a:fld id="{019FD20A-80F0-455C-A9B5-3C0D7F456C1E}" type="slidenum">
              <a:rPr lang="en-US"/>
              <a:pPr/>
              <a:t>‹#›</a:t>
            </a:fld>
            <a:endParaRPr lang="en-US"/>
          </a:p>
        </p:txBody>
      </p:sp>
      <p:sp>
        <p:nvSpPr>
          <p:cNvPr id="6" name="Date Placeholder 5"/>
          <p:cNvSpPr>
            <a:spLocks noGrp="1"/>
          </p:cNvSpPr>
          <p:nvPr>
            <p:ph type="dt" sz="half" idx="11"/>
          </p:nvPr>
        </p:nvSpPr>
        <p:spPr>
          <a:xfrm>
            <a:off x="457200" y="6243638"/>
            <a:ext cx="2133600" cy="457200"/>
          </a:xfrm>
          <a:prstGeom prst="rect">
            <a:avLst/>
          </a:prstGeom>
        </p:spPr>
        <p:txBody>
          <a:bodyPr/>
          <a:lstStyle>
            <a:lvl1pPr>
              <a:defRPr/>
            </a:lvl1pPr>
          </a:lstStyle>
          <a:p>
            <a:endParaRPr lang="en-US"/>
          </a:p>
        </p:txBody>
      </p:sp>
      <p:sp>
        <p:nvSpPr>
          <p:cNvPr id="7" name="Footer Placeholder 6"/>
          <p:cNvSpPr>
            <a:spLocks noGrp="1"/>
          </p:cNvSpPr>
          <p:nvPr>
            <p:ph type="ftr" sz="quarter" idx="12"/>
          </p:nvPr>
        </p:nvSpPr>
        <p:spPr>
          <a:xfrm>
            <a:off x="3124200" y="6243638"/>
            <a:ext cx="28956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45844750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9018600"/>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010862"/>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4486178"/>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5324897"/>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7836388"/>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0589999"/>
      </p:ext>
    </p:extLst>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9102675"/>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125001"/>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8190422"/>
      </p:ext>
    </p:extLst>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6238703"/>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579904"/>
      </p:ext>
    </p:extLst>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0629347"/>
      </p:ext>
    </p:extLst>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32807160"/>
      </p:ext>
    </p:extLst>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43713"/>
      </p:ext>
    </p:extLst>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159627"/>
      </p:ext>
    </p:extLst>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679715"/>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3067492"/>
      </p:ext>
    </p:extLst>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482337"/>
      </p:ext>
    </p:extLst>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5926231"/>
      </p:ext>
    </p:extLst>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450808"/>
      </p:ext>
    </p:extLst>
  </p:cSld>
  <p:clrMapOvr>
    <a:masterClrMapping/>
  </p:clrMapOvr>
  <p:transition spd="med">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7011907"/>
      </p:ext>
    </p:extLst>
  </p:cSld>
  <p:clrMapOvr>
    <a:masterClrMapping/>
  </p:clrMapOvr>
  <p:transition spd="med">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7694569"/>
      </p:ext>
    </p:extLst>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094168"/>
      </p:ext>
    </p:extLst>
  </p:cSld>
  <p:clrMapOvr>
    <a:masterClrMapping/>
  </p:clrMapOvr>
  <p:transition spd="med">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8793103"/>
      </p:ext>
    </p:extLst>
  </p:cSld>
  <p:clrMapOvr>
    <a:masterClrMapping/>
  </p:clrMapOvr>
  <p:transition spd="med">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CE38D72C-27FD-4753-B123-22E446A0E1E3}" type="slidenum">
              <a:rPr lang="en-US"/>
              <a:pPr>
                <a:defRPr/>
              </a:pPr>
              <a:t>‹#›</a:t>
            </a:fld>
            <a:endParaRPr lang="en-US"/>
          </a:p>
        </p:txBody>
      </p:sp>
    </p:spTree>
    <p:extLst>
      <p:ext uri="{BB962C8B-B14F-4D97-AF65-F5344CB8AC3E}">
        <p14:creationId xmlns:p14="http://schemas.microsoft.com/office/powerpoint/2010/main" val="216375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00743880"/>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5237375"/>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70802739"/>
      </p:ext>
    </p:extLst>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1928376"/>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630364"/>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5495178"/>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05808639"/>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734099"/>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1268364"/>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3686182"/>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9101209"/>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4636243"/>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9A650A-8BD1-4FDE-9899-1C20DF4B7708}"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5780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59053"/>
      </p:ext>
    </p:extLst>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107E61-D2F8-452B-B53A-91FE1E439E24}"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77212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90D44C-5E2F-400D-88F9-B60B318A44C9}"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00089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543A57-F65A-4C42-9156-7629C10666E9}" type="datetimeFigureOut">
              <a:rPr lang="en-US" smtClean="0"/>
              <a:t>08/31/2017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6628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9FBF0B-319E-4F95-BA43-902EB3DC9783}" type="datetimeFigureOut">
              <a:rPr lang="en-US" smtClean="0"/>
              <a:t>08/31/2017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13644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1158B3-6703-4BBB-A09E-33FD65E7DB24}" type="datetimeFigureOut">
              <a:rPr lang="en-US" smtClean="0"/>
              <a:t>08/31/2017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83976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E9955-2DD3-491E-92B6-7018343227CE}" type="datetimeFigureOut">
              <a:rPr lang="en-US" smtClean="0"/>
              <a:t>08/31/2017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07918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888A28-1D79-4F41-9521-CF26BB2C7EE3}" type="datetimeFigureOut">
              <a:rPr lang="en-US" smtClean="0"/>
              <a:t>08/31/2017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924998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D9950-AF07-4F2A-A949-E1C816A93B30}" type="datetimeFigureOut">
              <a:rPr lang="en-US" smtClean="0"/>
              <a:t>08/31/2017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548133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62823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0756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7317362"/>
      </p:ext>
    </p:extLst>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505226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592699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03923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A3262D-6073-4A30-973C-53BE1D29884A}"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52405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0AB0AF-EEE9-4421-9298-EB11A547E63F}" type="datetimeFigureOut">
              <a:rPr lang="en-US" smtClean="0"/>
              <a:t>08/31/2017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646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3638"/>
            <a:ext cx="2133600" cy="457200"/>
          </a:xfrm>
          <a:prstGeom prst="rect">
            <a:avLst/>
          </a:prstGeom>
        </p:spPr>
        <p:txBody>
          <a:bodyPr/>
          <a:lstStyle>
            <a:lvl1pPr>
              <a:defRPr/>
            </a:lvl1pPr>
          </a:lstStyle>
          <a:p>
            <a:fld id="{019FD20A-80F0-455C-A9B5-3C0D7F456C1E}" type="slidenum">
              <a:rPr lang="en-US"/>
              <a:pPr/>
              <a:t>‹#›</a:t>
            </a:fld>
            <a:endParaRPr lang="en-US"/>
          </a:p>
        </p:txBody>
      </p:sp>
      <p:sp>
        <p:nvSpPr>
          <p:cNvPr id="6" name="Date Placeholder 5"/>
          <p:cNvSpPr>
            <a:spLocks noGrp="1"/>
          </p:cNvSpPr>
          <p:nvPr>
            <p:ph type="dt" sz="half" idx="11"/>
          </p:nvPr>
        </p:nvSpPr>
        <p:spPr>
          <a:xfrm>
            <a:off x="457200" y="6243638"/>
            <a:ext cx="2133600" cy="457200"/>
          </a:xfrm>
          <a:prstGeom prst="rect">
            <a:avLst/>
          </a:prstGeom>
        </p:spPr>
        <p:txBody>
          <a:bodyPr/>
          <a:lstStyle>
            <a:lvl1pPr>
              <a:defRPr/>
            </a:lvl1pPr>
          </a:lstStyle>
          <a:p>
            <a:endParaRPr lang="en-US"/>
          </a:p>
        </p:txBody>
      </p:sp>
      <p:sp>
        <p:nvSpPr>
          <p:cNvPr id="7" name="Footer Placeholder 6"/>
          <p:cNvSpPr>
            <a:spLocks noGrp="1"/>
          </p:cNvSpPr>
          <p:nvPr>
            <p:ph type="ftr" sz="quarter" idx="12"/>
          </p:nvPr>
        </p:nvSpPr>
        <p:spPr>
          <a:xfrm>
            <a:off x="3124200" y="6243638"/>
            <a:ext cx="28956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99018661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4369B41C-C923-48F2-B830-A6D92543AC8B}" type="slidenum">
              <a:rPr lang="en-US" altLang="en-US"/>
              <a:pPr/>
              <a:t>‹#›</a:t>
            </a:fld>
            <a:endParaRPr lang="en-US" altLang="en-US"/>
          </a:p>
        </p:txBody>
      </p:sp>
    </p:spTree>
    <p:extLst>
      <p:ext uri="{BB962C8B-B14F-4D97-AF65-F5344CB8AC3E}">
        <p14:creationId xmlns:p14="http://schemas.microsoft.com/office/powerpoint/2010/main" val="240824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956619"/>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3276600" y="914400"/>
            <a:ext cx="4114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00468F"/>
              </a:buClr>
              <a:buFont typeface="Webdings" pitchFamily="18" charset="2"/>
              <a:buChar char="&lt;"/>
            </a:pPr>
            <a:endParaRPr lang="en-CA" altLang="en-US" sz="2800" b="1">
              <a:solidFill>
                <a:srgbClr val="00468F"/>
              </a:solidFill>
            </a:endParaRPr>
          </a:p>
        </p:txBody>
      </p:sp>
      <p:sp>
        <p:nvSpPr>
          <p:cNvPr id="628739" name="Text Box 3"/>
          <p:cNvSpPr txBox="1">
            <a:spLocks noChangeArrowheads="1"/>
          </p:cNvSpPr>
          <p:nvPr userDrawn="1"/>
        </p:nvSpPr>
        <p:spPr bwMode="auto">
          <a:xfrm>
            <a:off x="431800" y="6643688"/>
            <a:ext cx="1692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a:t>© 2011 Pearson Education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28738">
                                            <p:txEl>
                                              <p:pRg st="0" end="0"/>
                                            </p:txEl>
                                          </p:spTgt>
                                        </p:tgtEl>
                                        <p:attrNameLst>
                                          <p:attrName>style.visibility</p:attrName>
                                        </p:attrNameLst>
                                      </p:cBhvr>
                                      <p:to>
                                        <p:strVal val="visible"/>
                                      </p:to>
                                    </p:set>
                                    <p:animEffect transition="in" filter="wipe(left)">
                                      <p:cBhvr>
                                        <p:cTn id="7" dur="500"/>
                                        <p:tgtEl>
                                          <p:spTgt spid="628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38"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628738"/>
                        </p:tgtEl>
                        <p:attrNameLst>
                          <p:attrName>style.visibility</p:attrName>
                        </p:attrNameLst>
                      </p:cBhvr>
                      <p:to>
                        <p:strVal val="visible"/>
                      </p:to>
                    </p:set>
                    <p:animEffect transition="in" filter="wipe(left)">
                      <p:cBhvr>
                        <p:cTn dur="500"/>
                        <p:tgtEl>
                          <p:spTgt spid="628738"/>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628738"/>
                        </p:tgtEl>
                        <p:attrNameLst>
                          <p:attrName>style.visibility</p:attrName>
                        </p:attrNameLst>
                      </p:cBhvr>
                      <p:to>
                        <p:strVal val="visible"/>
                      </p:to>
                    </p:set>
                    <p:animEffect transition="in" filter="wipe(left)">
                      <p:cBhvr>
                        <p:cTn dur="500"/>
                        <p:tgtEl>
                          <p:spTgt spid="628738"/>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628738"/>
                        </p:tgtEl>
                        <p:attrNameLst>
                          <p:attrName>style.visibility</p:attrName>
                        </p:attrNameLst>
                      </p:cBhvr>
                      <p:to>
                        <p:strVal val="visible"/>
                      </p:to>
                    </p:set>
                    <p:animEffect transition="in" filter="wipe(left)">
                      <p:cBhvr>
                        <p:cTn dur="500"/>
                        <p:tgtEl>
                          <p:spTgt spid="628738"/>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9762" name="Rectangle 2"/>
          <p:cNvSpPr>
            <a:spLocks noChangeArrowheads="1"/>
          </p:cNvSpPr>
          <p:nvPr/>
        </p:nvSpPr>
        <p:spPr bwMode="auto">
          <a:xfrm>
            <a:off x="3276600" y="914400"/>
            <a:ext cx="4114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00468F"/>
              </a:buClr>
              <a:buFont typeface="Webdings" pitchFamily="18" charset="2"/>
              <a:buChar char="&lt;"/>
            </a:pPr>
            <a:endParaRPr lang="en-CA" altLang="en-US" sz="2800" b="1">
              <a:solidFill>
                <a:srgbClr val="00468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29762">
                                            <p:txEl>
                                              <p:pRg st="0" end="0"/>
                                            </p:txEl>
                                          </p:spTgt>
                                        </p:tgtEl>
                                        <p:attrNameLst>
                                          <p:attrName>style.visibility</p:attrName>
                                        </p:attrNameLst>
                                      </p:cBhvr>
                                      <p:to>
                                        <p:strVal val="visible"/>
                                      </p:to>
                                    </p:set>
                                    <p:animEffect transition="in" filter="wipe(left)">
                                      <p:cBhvr>
                                        <p:cTn id="7" dur="500"/>
                                        <p:tgtEl>
                                          <p:spTgt spid="6297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2"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629762"/>
                        </p:tgtEl>
                        <p:attrNameLst>
                          <p:attrName>style.visibility</p:attrName>
                        </p:attrNameLst>
                      </p:cBhvr>
                      <p:to>
                        <p:strVal val="visible"/>
                      </p:to>
                    </p:set>
                    <p:animEffect transition="in" filter="wipe(left)">
                      <p:cBhvr>
                        <p:cTn dur="500"/>
                        <p:tgtEl>
                          <p:spTgt spid="62976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629762"/>
                        </p:tgtEl>
                        <p:attrNameLst>
                          <p:attrName>style.visibility</p:attrName>
                        </p:attrNameLst>
                      </p:cBhvr>
                      <p:to>
                        <p:strVal val="visible"/>
                      </p:to>
                    </p:set>
                    <p:animEffect transition="in" filter="wipe(left)">
                      <p:cBhvr>
                        <p:cTn dur="500"/>
                        <p:tgtEl>
                          <p:spTgt spid="62976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629762"/>
                        </p:tgtEl>
                        <p:attrNameLst>
                          <p:attrName>style.visibility</p:attrName>
                        </p:attrNameLst>
                      </p:cBhvr>
                      <p:to>
                        <p:strVal val="visible"/>
                      </p:to>
                    </p:set>
                    <p:animEffect transition="in" filter="wipe(left)">
                      <p:cBhvr>
                        <p:cTn dur="500"/>
                        <p:tgtEl>
                          <p:spTgt spid="629762"/>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2130" name="Rectangle 2"/>
          <p:cNvSpPr>
            <a:spLocks noGrp="1" noChangeArrowheads="1"/>
          </p:cNvSpPr>
          <p:nvPr>
            <p:ph type="body" idx="1"/>
          </p:nvPr>
        </p:nvSpPr>
        <p:spPr bwMode="auto">
          <a:xfrm>
            <a:off x="381000" y="1905000"/>
            <a:ext cx="8229600"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432131"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00468F">
                  <a:gamma/>
                  <a:tint val="60784"/>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27" r:id="rId12"/>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2130">
                                            <p:txEl>
                                              <p:pRg st="0" end="0"/>
                                            </p:txEl>
                                          </p:spTgt>
                                        </p:tgtEl>
                                        <p:attrNameLst>
                                          <p:attrName>style.visibility</p:attrName>
                                        </p:attrNameLst>
                                      </p:cBhvr>
                                      <p:to>
                                        <p:strVal val="visible"/>
                                      </p:to>
                                    </p:set>
                                    <p:animEffect transition="in" filter="wipe(left)">
                                      <p:cBhvr>
                                        <p:cTn id="7" dur="500"/>
                                        <p:tgtEl>
                                          <p:spTgt spid="4321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2130">
                                            <p:txEl>
                                              <p:pRg st="1" end="1"/>
                                            </p:txEl>
                                          </p:spTgt>
                                        </p:tgtEl>
                                        <p:attrNameLst>
                                          <p:attrName>style.visibility</p:attrName>
                                        </p:attrNameLst>
                                      </p:cBhvr>
                                      <p:to>
                                        <p:strVal val="visible"/>
                                      </p:to>
                                    </p:set>
                                    <p:animEffect transition="in" filter="wipe(left)">
                                      <p:cBhvr>
                                        <p:cTn id="12" dur="500"/>
                                        <p:tgtEl>
                                          <p:spTgt spid="4321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2130">
                                            <p:txEl>
                                              <p:pRg st="2" end="2"/>
                                            </p:txEl>
                                          </p:spTgt>
                                        </p:tgtEl>
                                        <p:attrNameLst>
                                          <p:attrName>style.visibility</p:attrName>
                                        </p:attrNameLst>
                                      </p:cBhvr>
                                      <p:to>
                                        <p:strVal val="visible"/>
                                      </p:to>
                                    </p:set>
                                    <p:animEffect transition="in" filter="wipe(left)">
                                      <p:cBhvr>
                                        <p:cTn id="17" dur="500"/>
                                        <p:tgtEl>
                                          <p:spTgt spid="4321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2130">
                                            <p:txEl>
                                              <p:pRg st="3" end="3"/>
                                            </p:txEl>
                                          </p:spTgt>
                                        </p:tgtEl>
                                        <p:attrNameLst>
                                          <p:attrName>style.visibility</p:attrName>
                                        </p:attrNameLst>
                                      </p:cBhvr>
                                      <p:to>
                                        <p:strVal val="visible"/>
                                      </p:to>
                                    </p:set>
                                    <p:animEffect transition="in" filter="wipe(left)">
                                      <p:cBhvr>
                                        <p:cTn id="22" dur="500"/>
                                        <p:tgtEl>
                                          <p:spTgt spid="4321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2130"/>
                        </p:tgtEl>
                        <p:attrNameLst>
                          <p:attrName>style.visibility</p:attrName>
                        </p:attrNameLst>
                      </p:cBhvr>
                      <p:to>
                        <p:strVal val="visible"/>
                      </p:to>
                    </p:set>
                    <p:animEffect transition="in" filter="wipe(left)">
                      <p:cBhvr>
                        <p:cTn dur="500"/>
                        <p:tgtEl>
                          <p:spTgt spid="432130"/>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2130"/>
                        </p:tgtEl>
                        <p:attrNameLst>
                          <p:attrName>style.visibility</p:attrName>
                        </p:attrNameLst>
                      </p:cBhvr>
                      <p:to>
                        <p:strVal val="visible"/>
                      </p:to>
                    </p:set>
                    <p:animEffect transition="in" filter="wipe(left)">
                      <p:cBhvr>
                        <p:cTn dur="500"/>
                        <p:tgtEl>
                          <p:spTgt spid="432130"/>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2130"/>
                        </p:tgtEl>
                        <p:attrNameLst>
                          <p:attrName>style.visibility</p:attrName>
                        </p:attrNameLst>
                      </p:cBhvr>
                      <p:to>
                        <p:strVal val="visible"/>
                      </p:to>
                    </p:set>
                    <p:animEffect transition="in" filter="wipe(left)">
                      <p:cBhvr>
                        <p:cTn dur="500"/>
                        <p:tgtEl>
                          <p:spTgt spid="432130"/>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body" idx="1"/>
          </p:nvPr>
        </p:nvSpPr>
        <p:spPr bwMode="auto">
          <a:xfrm>
            <a:off x="381000" y="1905000"/>
            <a:ext cx="4114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435203"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00468F">
                  <a:gamma/>
                  <a:tint val="60784"/>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sp>
        <p:nvSpPr>
          <p:cNvPr id="435205" name="Rectangle 5"/>
          <p:cNvSpPr>
            <a:spLocks noChangeArrowheads="1"/>
          </p:cNvSpPr>
          <p:nvPr/>
        </p:nvSpPr>
        <p:spPr bwMode="auto">
          <a:xfrm>
            <a:off x="4610100" y="1892300"/>
            <a:ext cx="4114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00468F"/>
              </a:buClr>
              <a:buFont typeface="Webdings" pitchFamily="18" charset="2"/>
              <a:buChar char="&lt;"/>
            </a:pPr>
            <a:endParaRPr lang="en-CA" altLang="en-US" sz="2800" b="1">
              <a:solidFill>
                <a:srgbClr val="00468F"/>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5202">
                                            <p:txEl>
                                              <p:pRg st="0" end="0"/>
                                            </p:txEl>
                                          </p:spTgt>
                                        </p:tgtEl>
                                        <p:attrNameLst>
                                          <p:attrName>style.visibility</p:attrName>
                                        </p:attrNameLst>
                                      </p:cBhvr>
                                      <p:to>
                                        <p:strVal val="visible"/>
                                      </p:to>
                                    </p:set>
                                    <p:animEffect transition="in" filter="wipe(left)">
                                      <p:cBhvr>
                                        <p:cTn id="7" dur="500"/>
                                        <p:tgtEl>
                                          <p:spTgt spid="4352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5202">
                                            <p:txEl>
                                              <p:pRg st="1" end="1"/>
                                            </p:txEl>
                                          </p:spTgt>
                                        </p:tgtEl>
                                        <p:attrNameLst>
                                          <p:attrName>style.visibility</p:attrName>
                                        </p:attrNameLst>
                                      </p:cBhvr>
                                      <p:to>
                                        <p:strVal val="visible"/>
                                      </p:to>
                                    </p:set>
                                    <p:animEffect transition="in" filter="wipe(left)">
                                      <p:cBhvr>
                                        <p:cTn id="12" dur="500"/>
                                        <p:tgtEl>
                                          <p:spTgt spid="4352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5202">
                                            <p:txEl>
                                              <p:pRg st="2" end="2"/>
                                            </p:txEl>
                                          </p:spTgt>
                                        </p:tgtEl>
                                        <p:attrNameLst>
                                          <p:attrName>style.visibility</p:attrName>
                                        </p:attrNameLst>
                                      </p:cBhvr>
                                      <p:to>
                                        <p:strVal val="visible"/>
                                      </p:to>
                                    </p:set>
                                    <p:animEffect transition="in" filter="wipe(left)">
                                      <p:cBhvr>
                                        <p:cTn id="17" dur="500"/>
                                        <p:tgtEl>
                                          <p:spTgt spid="4352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5202">
                                            <p:txEl>
                                              <p:pRg st="3" end="3"/>
                                            </p:txEl>
                                          </p:spTgt>
                                        </p:tgtEl>
                                        <p:attrNameLst>
                                          <p:attrName>style.visibility</p:attrName>
                                        </p:attrNameLst>
                                      </p:cBhvr>
                                      <p:to>
                                        <p:strVal val="visible"/>
                                      </p:to>
                                    </p:set>
                                    <p:animEffect transition="in" filter="wipe(left)">
                                      <p:cBhvr>
                                        <p:cTn id="22" dur="500"/>
                                        <p:tgtEl>
                                          <p:spTgt spid="4352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435205">
                                            <p:txEl>
                                              <p:pRg st="0" end="0"/>
                                            </p:txEl>
                                          </p:spTgt>
                                        </p:tgtEl>
                                        <p:attrNameLst>
                                          <p:attrName>style.visibility</p:attrName>
                                        </p:attrNameLst>
                                      </p:cBhvr>
                                      <p:to>
                                        <p:strVal val="visible"/>
                                      </p:to>
                                    </p:set>
                                    <p:animEffect transition="in" filter="wipe(left)">
                                      <p:cBhvr>
                                        <p:cTn id="27" dur="500"/>
                                        <p:tgtEl>
                                          <p:spTgt spid="4352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5202"/>
                        </p:tgtEl>
                        <p:attrNameLst>
                          <p:attrName>style.visibility</p:attrName>
                        </p:attrNameLst>
                      </p:cBhvr>
                      <p:to>
                        <p:strVal val="visible"/>
                      </p:to>
                    </p:set>
                    <p:animEffect transition="in" filter="wipe(left)">
                      <p:cBhvr>
                        <p:cTn dur="500"/>
                        <p:tgtEl>
                          <p:spTgt spid="43520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5202"/>
                        </p:tgtEl>
                        <p:attrNameLst>
                          <p:attrName>style.visibility</p:attrName>
                        </p:attrNameLst>
                      </p:cBhvr>
                      <p:to>
                        <p:strVal val="visible"/>
                      </p:to>
                    </p:set>
                    <p:animEffect transition="in" filter="wipe(left)">
                      <p:cBhvr>
                        <p:cTn dur="500"/>
                        <p:tgtEl>
                          <p:spTgt spid="43520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5202"/>
                        </p:tgtEl>
                        <p:attrNameLst>
                          <p:attrName>style.visibility</p:attrName>
                        </p:attrNameLst>
                      </p:cBhvr>
                      <p:to>
                        <p:strVal val="visible"/>
                      </p:to>
                    </p:set>
                    <p:animEffect transition="in" filter="wipe(left)">
                      <p:cBhvr>
                        <p:cTn dur="500"/>
                        <p:tgtEl>
                          <p:spTgt spid="435202"/>
                        </p:tgtEl>
                      </p:cBhvr>
                    </p:animEffect>
                  </p:childTnLst>
                </p:cTn>
              </p:par>
            </p:tnLst>
          </p:tmpl>
        </p:tmplLst>
      </p:bldP>
      <p:bldP spid="435205"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5205"/>
                        </p:tgtEl>
                        <p:attrNameLst>
                          <p:attrName>style.visibility</p:attrName>
                        </p:attrNameLst>
                      </p:cBhvr>
                      <p:to>
                        <p:strVal val="visible"/>
                      </p:to>
                    </p:set>
                    <p:animEffect transition="in" filter="wipe(left)">
                      <p:cBhvr>
                        <p:cTn dur="500"/>
                        <p:tgtEl>
                          <p:spTgt spid="435205"/>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5205"/>
                        </p:tgtEl>
                        <p:attrNameLst>
                          <p:attrName>style.visibility</p:attrName>
                        </p:attrNameLst>
                      </p:cBhvr>
                      <p:to>
                        <p:strVal val="visible"/>
                      </p:to>
                    </p:set>
                    <p:animEffect transition="in" filter="wipe(left)">
                      <p:cBhvr>
                        <p:cTn dur="500"/>
                        <p:tgtEl>
                          <p:spTgt spid="435205"/>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5205"/>
                        </p:tgtEl>
                        <p:attrNameLst>
                          <p:attrName>style.visibility</p:attrName>
                        </p:attrNameLst>
                      </p:cBhvr>
                      <p:to>
                        <p:strVal val="visible"/>
                      </p:to>
                    </p:set>
                    <p:animEffect transition="in" filter="wipe(left)">
                      <p:cBhvr>
                        <p:cTn dur="500"/>
                        <p:tgtEl>
                          <p:spTgt spid="435205"/>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6226" name="Rectangle 2"/>
          <p:cNvSpPr>
            <a:spLocks noGrp="1" noChangeArrowheads="1"/>
          </p:cNvSpPr>
          <p:nvPr>
            <p:ph type="body" idx="1"/>
          </p:nvPr>
        </p:nvSpPr>
        <p:spPr bwMode="auto">
          <a:xfrm>
            <a:off x="381000" y="1905000"/>
            <a:ext cx="4114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436227"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00468F">
                  <a:gamma/>
                  <a:tint val="60784"/>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pic>
        <p:nvPicPr>
          <p:cNvPr id="436229" name="Picture 5" descr="but2">
            <a:hlinkClick r:id="" action="ppaction://hlinkshowjump?jump=nextslide" tooltip="Expand figur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66150" y="971550"/>
            <a:ext cx="581025" cy="5810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87" r:id="rId12"/>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6226">
                                            <p:txEl>
                                              <p:pRg st="0" end="0"/>
                                            </p:txEl>
                                          </p:spTgt>
                                        </p:tgtEl>
                                        <p:attrNameLst>
                                          <p:attrName>style.visibility</p:attrName>
                                        </p:attrNameLst>
                                      </p:cBhvr>
                                      <p:to>
                                        <p:strVal val="visible"/>
                                      </p:to>
                                    </p:set>
                                    <p:animEffect transition="in" filter="wipe(left)">
                                      <p:cBhvr>
                                        <p:cTn id="7" dur="500"/>
                                        <p:tgtEl>
                                          <p:spTgt spid="4362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6226">
                                            <p:txEl>
                                              <p:pRg st="1" end="1"/>
                                            </p:txEl>
                                          </p:spTgt>
                                        </p:tgtEl>
                                        <p:attrNameLst>
                                          <p:attrName>style.visibility</p:attrName>
                                        </p:attrNameLst>
                                      </p:cBhvr>
                                      <p:to>
                                        <p:strVal val="visible"/>
                                      </p:to>
                                    </p:set>
                                    <p:animEffect transition="in" filter="wipe(left)">
                                      <p:cBhvr>
                                        <p:cTn id="12" dur="500"/>
                                        <p:tgtEl>
                                          <p:spTgt spid="4362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6226">
                                            <p:txEl>
                                              <p:pRg st="2" end="2"/>
                                            </p:txEl>
                                          </p:spTgt>
                                        </p:tgtEl>
                                        <p:attrNameLst>
                                          <p:attrName>style.visibility</p:attrName>
                                        </p:attrNameLst>
                                      </p:cBhvr>
                                      <p:to>
                                        <p:strVal val="visible"/>
                                      </p:to>
                                    </p:set>
                                    <p:animEffect transition="in" filter="wipe(left)">
                                      <p:cBhvr>
                                        <p:cTn id="17" dur="500"/>
                                        <p:tgtEl>
                                          <p:spTgt spid="4362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6226">
                                            <p:txEl>
                                              <p:pRg st="3" end="3"/>
                                            </p:txEl>
                                          </p:spTgt>
                                        </p:tgtEl>
                                        <p:attrNameLst>
                                          <p:attrName>style.visibility</p:attrName>
                                        </p:attrNameLst>
                                      </p:cBhvr>
                                      <p:to>
                                        <p:strVal val="visible"/>
                                      </p:to>
                                    </p:set>
                                    <p:animEffect transition="in" filter="wipe(left)">
                                      <p:cBhvr>
                                        <p:cTn id="22" dur="500"/>
                                        <p:tgtEl>
                                          <p:spTgt spid="436226">
                                            <p:txEl>
                                              <p:pRg st="3" end="3"/>
                                            </p:txEl>
                                          </p:spTgt>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436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6"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6226"/>
                        </p:tgtEl>
                        <p:attrNameLst>
                          <p:attrName>style.visibility</p:attrName>
                        </p:attrNameLst>
                      </p:cBhvr>
                      <p:to>
                        <p:strVal val="visible"/>
                      </p:to>
                    </p:set>
                    <p:animEffect transition="in" filter="wipe(left)">
                      <p:cBhvr>
                        <p:cTn dur="500"/>
                        <p:tgtEl>
                          <p:spTgt spid="436226"/>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6226"/>
                        </p:tgtEl>
                        <p:attrNameLst>
                          <p:attrName>style.visibility</p:attrName>
                        </p:attrNameLst>
                      </p:cBhvr>
                      <p:to>
                        <p:strVal val="visible"/>
                      </p:to>
                    </p:set>
                    <p:animEffect transition="in" filter="wipe(left)">
                      <p:cBhvr>
                        <p:cTn dur="500"/>
                        <p:tgtEl>
                          <p:spTgt spid="436226"/>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6226"/>
                        </p:tgtEl>
                        <p:attrNameLst>
                          <p:attrName>style.visibility</p:attrName>
                        </p:attrNameLst>
                      </p:cBhvr>
                      <p:to>
                        <p:strVal val="visible"/>
                      </p:to>
                    </p:set>
                    <p:animEffect transition="in" filter="wipe(left)">
                      <p:cBhvr>
                        <p:cTn dur="500"/>
                        <p:tgtEl>
                          <p:spTgt spid="436226"/>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7250" name="Picture 2" descr="but1">
            <a:hlinkClick r:id="" action="ppaction://hlinkshowjump?jump=previousslide" tooltip="Back to previous 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24875" y="935038"/>
            <a:ext cx="617538" cy="61753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med">
    <p:zoom/>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08/31/2017</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032940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0.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609600"/>
            <a:ext cx="6347713" cy="685800"/>
          </a:xfrm>
        </p:spPr>
        <p:txBody>
          <a:bodyPr/>
          <a:lstStyle/>
          <a:p>
            <a:r>
              <a:rPr lang="en-US" dirty="0" smtClean="0">
                <a:latin typeface="Palatino Linotype" panose="02040502050505030304" pitchFamily="18" charset="0"/>
              </a:rPr>
              <a:t>Thursday, Aug. 31</a:t>
            </a:r>
            <a:endParaRPr lang="en-US" dirty="0">
              <a:latin typeface="Palatino Linotype" panose="02040502050505030304" pitchFamily="18" charset="0"/>
            </a:endParaRPr>
          </a:p>
        </p:txBody>
      </p:sp>
      <p:sp>
        <p:nvSpPr>
          <p:cNvPr id="5" name="Content Placeholder 4"/>
          <p:cNvSpPr>
            <a:spLocks noGrp="1"/>
          </p:cNvSpPr>
          <p:nvPr>
            <p:ph idx="1"/>
          </p:nvPr>
        </p:nvSpPr>
        <p:spPr>
          <a:xfrm>
            <a:off x="609598" y="2160590"/>
            <a:ext cx="7772401" cy="3880773"/>
          </a:xfrm>
        </p:spPr>
        <p:txBody>
          <a:bodyPr>
            <a:noAutofit/>
          </a:bodyPr>
          <a:lstStyle/>
          <a:p>
            <a:r>
              <a:rPr lang="en-US" sz="2800" dirty="0" smtClean="0">
                <a:latin typeface="Palatino Linotype" panose="02040502050505030304" pitchFamily="18" charset="0"/>
              </a:rPr>
              <a:t>Happy Thursday </a:t>
            </a:r>
            <a:r>
              <a:rPr lang="en-US" sz="2800" dirty="0" smtClean="0">
                <a:latin typeface="Palatino Linotype" panose="02040502050505030304" pitchFamily="18" charset="0"/>
                <a:sym typeface="Wingdings" panose="05000000000000000000" pitchFamily="2" charset="2"/>
              </a:rPr>
              <a:t></a:t>
            </a:r>
          </a:p>
          <a:p>
            <a:r>
              <a:rPr lang="en-US" sz="2800" dirty="0" smtClean="0">
                <a:latin typeface="Palatino Linotype" panose="02040502050505030304" pitchFamily="18" charset="0"/>
                <a:sym typeface="Wingdings" panose="05000000000000000000" pitchFamily="2" charset="2"/>
              </a:rPr>
              <a:t>Please get out your Demand Drill Activity – let’s get ready to grade.</a:t>
            </a:r>
          </a:p>
          <a:p>
            <a:r>
              <a:rPr lang="en-US" sz="2800" dirty="0" smtClean="0">
                <a:latin typeface="Palatino Linotype" panose="02040502050505030304" pitchFamily="18" charset="0"/>
                <a:sym typeface="Wingdings" panose="05000000000000000000" pitchFamily="2" charset="2"/>
              </a:rPr>
              <a:t>We will also be taking notes today on “Supply”</a:t>
            </a:r>
          </a:p>
          <a:p>
            <a:pPr marL="0" indent="0">
              <a:buNone/>
            </a:pPr>
            <a:endParaRPr lang="en-US" sz="2800" dirty="0" smtClean="0">
              <a:latin typeface="Palatino Linotype" panose="02040502050505030304" pitchFamily="18" charset="0"/>
              <a:sym typeface="Wingdings" panose="05000000000000000000" pitchFamily="2" charset="2"/>
            </a:endParaRPr>
          </a:p>
          <a:p>
            <a:r>
              <a:rPr lang="en-US" sz="2800" dirty="0" smtClean="0">
                <a:latin typeface="Palatino Linotype" panose="02040502050505030304" pitchFamily="18" charset="0"/>
                <a:sym typeface="Wingdings" panose="05000000000000000000" pitchFamily="2" charset="2"/>
              </a:rPr>
              <a:t>HW:  Finish Outside Work Part II – due next Tuesday.  Sub tomorrow – BEST behavior!</a:t>
            </a:r>
            <a:endParaRPr lang="en-US" sz="2800" dirty="0">
              <a:latin typeface="Palatino Linotype" panose="02040502050505030304" pitchFamily="18" charset="0"/>
            </a:endParaRPr>
          </a:p>
        </p:txBody>
      </p:sp>
      <p:pic>
        <p:nvPicPr>
          <p:cNvPr id="2050" name="Picture 2" descr="Image result for happy thursday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1780">
            <a:off x="6692474" y="497445"/>
            <a:ext cx="2018517" cy="213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1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defRPr/>
            </a:pPr>
            <a:r>
              <a:rPr lang="en-US" dirty="0">
                <a:latin typeface="Palatino Linotype" panose="02040502050505030304" pitchFamily="18" charset="0"/>
              </a:rPr>
              <a:t>Determinants…PET</a:t>
            </a:r>
            <a:r>
              <a:rPr lang="en-US" dirty="0">
                <a:solidFill>
                  <a:srgbClr val="C00000"/>
                </a:solidFill>
                <a:latin typeface="Palatino Linotype" panose="02040502050505030304" pitchFamily="18" charset="0"/>
              </a:rPr>
              <a:t>T</a:t>
            </a:r>
            <a:r>
              <a:rPr lang="en-US" dirty="0">
                <a:latin typeface="Palatino Linotype" panose="02040502050505030304" pitchFamily="18" charset="0"/>
              </a:rPr>
              <a:t> </a:t>
            </a:r>
            <a:r>
              <a:rPr lang="en-US" dirty="0" smtClean="0">
                <a:latin typeface="Palatino Linotype" panose="02040502050505030304" pitchFamily="18" charset="0"/>
              </a:rPr>
              <a:t>PIGSS</a:t>
            </a:r>
            <a:endParaRPr lang="en-US" dirty="0" smtClean="0"/>
          </a:p>
        </p:txBody>
      </p:sp>
      <p:sp>
        <p:nvSpPr>
          <p:cNvPr id="10243" name="Rectangle 3"/>
          <p:cNvSpPr>
            <a:spLocks noGrp="1" noChangeArrowheads="1"/>
          </p:cNvSpPr>
          <p:nvPr>
            <p:ph type="body" sz="half" idx="1"/>
          </p:nvPr>
        </p:nvSpPr>
        <p:spPr>
          <a:xfrm>
            <a:off x="469900" y="1676400"/>
            <a:ext cx="4038600" cy="4495800"/>
          </a:xfrm>
        </p:spPr>
        <p:txBody>
          <a:bodyPr/>
          <a:lstStyle/>
          <a:p>
            <a:pPr eaLnBrk="1" hangingPunct="1">
              <a:lnSpc>
                <a:spcPct val="90000"/>
              </a:lnSpc>
              <a:defRPr/>
            </a:pPr>
            <a:r>
              <a:rPr lang="en-US" sz="2800" b="1" dirty="0" smtClean="0">
                <a:latin typeface="Palatino Linotype" panose="02040502050505030304" pitchFamily="18" charset="0"/>
              </a:rPr>
              <a:t>Technology</a:t>
            </a:r>
            <a:r>
              <a:rPr lang="en-US" sz="2800" dirty="0" smtClean="0">
                <a:latin typeface="Palatino Linotype" panose="02040502050505030304" pitchFamily="18" charset="0"/>
              </a:rPr>
              <a:t>- </a:t>
            </a:r>
            <a:r>
              <a:rPr lang="en-US" sz="2400" b="0" dirty="0" smtClean="0">
                <a:latin typeface="Palatino Linotype" panose="02040502050505030304" pitchFamily="18" charset="0"/>
              </a:rPr>
              <a:t>new technology almost always increases supply unless something goes very wrong with it</a:t>
            </a:r>
          </a:p>
        </p:txBody>
      </p:sp>
      <p:pic>
        <p:nvPicPr>
          <p:cNvPr id="3" name="Content Placeholder 2" descr="File:Tower.bridge.99.&lt;strong&gt;machinery&lt;/strong&gt;.london.arp.jpg - Wikipedia"/>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56040"/>
            <a:ext cx="4038600" cy="3022219"/>
          </a:xfrm>
        </p:spPr>
      </p:pic>
    </p:spTree>
    <p:extLst>
      <p:ext uri="{BB962C8B-B14F-4D97-AF65-F5344CB8AC3E}">
        <p14:creationId xmlns:p14="http://schemas.microsoft.com/office/powerpoint/2010/main" val="116381213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dirty="0">
                <a:latin typeface="Palatino Linotype" panose="02040502050505030304" pitchFamily="18" charset="0"/>
              </a:rPr>
              <a:t>Determinants…PETT </a:t>
            </a:r>
            <a:r>
              <a:rPr lang="en-US" dirty="0" smtClean="0">
                <a:solidFill>
                  <a:srgbClr val="C00000"/>
                </a:solidFill>
                <a:latin typeface="Palatino Linotype" panose="02040502050505030304" pitchFamily="18" charset="0"/>
              </a:rPr>
              <a:t>P</a:t>
            </a:r>
            <a:r>
              <a:rPr lang="en-US" dirty="0" smtClean="0">
                <a:latin typeface="Palatino Linotype" panose="02040502050505030304" pitchFamily="18" charset="0"/>
              </a:rPr>
              <a:t>IGSS</a:t>
            </a:r>
            <a:endParaRPr lang="en-US" altLang="en-US" dirty="0"/>
          </a:p>
        </p:txBody>
      </p:sp>
      <p:sp>
        <p:nvSpPr>
          <p:cNvPr id="219139" name="Rectangle 3"/>
          <p:cNvSpPr>
            <a:spLocks noGrp="1" noChangeArrowheads="1"/>
          </p:cNvSpPr>
          <p:nvPr>
            <p:ph idx="1"/>
          </p:nvPr>
        </p:nvSpPr>
        <p:spPr>
          <a:xfrm>
            <a:off x="609600" y="1752600"/>
            <a:ext cx="8001000" cy="4800600"/>
          </a:xfrm>
        </p:spPr>
        <p:txBody>
          <a:bodyPr>
            <a:normAutofit/>
          </a:bodyPr>
          <a:lstStyle/>
          <a:p>
            <a:pPr>
              <a:lnSpc>
                <a:spcPct val="90000"/>
              </a:lnSpc>
              <a:buFont typeface="Webdings" pitchFamily="18" charset="2"/>
              <a:buNone/>
            </a:pPr>
            <a:r>
              <a:rPr lang="en-US" altLang="en-US" sz="3200" dirty="0" smtClean="0">
                <a:latin typeface="Palatino Linotype" panose="02040502050505030304" pitchFamily="18" charset="0"/>
              </a:rPr>
              <a:t>Prices </a:t>
            </a:r>
            <a:r>
              <a:rPr lang="en-US" altLang="en-US" sz="3200" dirty="0">
                <a:latin typeface="Palatino Linotype" panose="02040502050505030304" pitchFamily="18" charset="0"/>
              </a:rPr>
              <a:t>of Related Goods</a:t>
            </a:r>
          </a:p>
          <a:p>
            <a:pPr marL="519113" lvl="1">
              <a:lnSpc>
                <a:spcPct val="95000"/>
              </a:lnSpc>
            </a:pPr>
            <a:r>
              <a:rPr lang="en-US" altLang="en-US" sz="2000" dirty="0">
                <a:latin typeface="Palatino Linotype" panose="02040502050505030304" pitchFamily="18" charset="0"/>
              </a:rPr>
              <a:t>A change in the price of one good can bring a change in the supply of another good.</a:t>
            </a:r>
            <a:endParaRPr lang="en-US" altLang="en-US" sz="2800" dirty="0">
              <a:latin typeface="Palatino Linotype" panose="02040502050505030304" pitchFamily="18" charset="0"/>
            </a:endParaRPr>
          </a:p>
          <a:p>
            <a:pPr marL="519113" lvl="1">
              <a:lnSpc>
                <a:spcPct val="95000"/>
              </a:lnSpc>
            </a:pPr>
            <a:r>
              <a:rPr lang="en-US" altLang="en-US" sz="2000" dirty="0">
                <a:latin typeface="Palatino Linotype" panose="02040502050505030304" pitchFamily="18" charset="0"/>
              </a:rPr>
              <a:t>A </a:t>
            </a:r>
            <a:r>
              <a:rPr lang="en-US" altLang="en-US" sz="3200" b="1" dirty="0">
                <a:solidFill>
                  <a:srgbClr val="FF0000"/>
                </a:solidFill>
                <a:latin typeface="Palatino Linotype" panose="02040502050505030304" pitchFamily="18" charset="0"/>
              </a:rPr>
              <a:t>substitute in production </a:t>
            </a:r>
            <a:r>
              <a:rPr lang="en-US" altLang="en-US" sz="2000" dirty="0">
                <a:latin typeface="Palatino Linotype" panose="02040502050505030304" pitchFamily="18" charset="0"/>
              </a:rPr>
              <a:t>is a good that can be produced in place of another good. </a:t>
            </a:r>
          </a:p>
          <a:p>
            <a:pPr marL="519113" lvl="1">
              <a:lnSpc>
                <a:spcPct val="95000"/>
              </a:lnSpc>
            </a:pPr>
            <a:r>
              <a:rPr lang="en-US" altLang="en-US" sz="2000" dirty="0">
                <a:latin typeface="Palatino Linotype" panose="02040502050505030304" pitchFamily="18" charset="0"/>
              </a:rPr>
              <a:t>For example, a truck and an SUV are substitutes in production in an auto factory.  </a:t>
            </a:r>
          </a:p>
          <a:p>
            <a:pPr lvl="2">
              <a:lnSpc>
                <a:spcPct val="90000"/>
              </a:lnSpc>
            </a:pPr>
            <a:r>
              <a:rPr lang="en-US" altLang="en-US" sz="1800" dirty="0">
                <a:latin typeface="Palatino Linotype" panose="02040502050505030304" pitchFamily="18" charset="0"/>
              </a:rPr>
              <a:t>The supply of a good </a:t>
            </a:r>
            <a:r>
              <a:rPr lang="en-US" altLang="en-US" sz="1800" i="1" dirty="0">
                <a:latin typeface="Palatino Linotype" panose="02040502050505030304" pitchFamily="18" charset="0"/>
              </a:rPr>
              <a:t>increases</a:t>
            </a:r>
            <a:r>
              <a:rPr lang="en-US" altLang="en-US" sz="1800" dirty="0">
                <a:latin typeface="Palatino Linotype" panose="02040502050505030304" pitchFamily="18" charset="0"/>
              </a:rPr>
              <a:t> if the price of one of its substitutes in production </a:t>
            </a:r>
            <a:r>
              <a:rPr lang="en-US" altLang="en-US" sz="1800" i="1" dirty="0">
                <a:latin typeface="Palatino Linotype" panose="02040502050505030304" pitchFamily="18" charset="0"/>
              </a:rPr>
              <a:t>falls</a:t>
            </a:r>
            <a:r>
              <a:rPr lang="en-US" altLang="en-US" sz="1800" dirty="0">
                <a:latin typeface="Palatino Linotype" panose="02040502050505030304" pitchFamily="18" charset="0"/>
              </a:rPr>
              <a:t>.</a:t>
            </a:r>
          </a:p>
          <a:p>
            <a:pPr lvl="2">
              <a:lnSpc>
                <a:spcPct val="90000"/>
              </a:lnSpc>
              <a:spcBef>
                <a:spcPct val="50000"/>
              </a:spcBef>
            </a:pPr>
            <a:r>
              <a:rPr lang="en-US" altLang="en-US" sz="1800" dirty="0">
                <a:latin typeface="Palatino Linotype" panose="02040502050505030304" pitchFamily="18" charset="0"/>
              </a:rPr>
              <a:t>The supply a good </a:t>
            </a:r>
            <a:r>
              <a:rPr lang="en-US" altLang="en-US" sz="1800" i="1" dirty="0">
                <a:latin typeface="Palatino Linotype" panose="02040502050505030304" pitchFamily="18" charset="0"/>
              </a:rPr>
              <a:t>decreases</a:t>
            </a:r>
            <a:r>
              <a:rPr lang="en-US" altLang="en-US" sz="1800" dirty="0">
                <a:latin typeface="Palatino Linotype" panose="02040502050505030304" pitchFamily="18" charset="0"/>
              </a:rPr>
              <a:t> if the price of one of its substitutes in production </a:t>
            </a:r>
            <a:r>
              <a:rPr lang="en-US" altLang="en-US" sz="1800" i="1" dirty="0">
                <a:latin typeface="Palatino Linotype" panose="02040502050505030304" pitchFamily="18" charset="0"/>
              </a:rPr>
              <a:t>rises</a:t>
            </a:r>
            <a:r>
              <a:rPr lang="en-US" altLang="en-US" sz="1800" dirty="0">
                <a:latin typeface="Palatino Linotype" panose="02040502050505030304" pitchFamily="18" charset="0"/>
              </a:rPr>
              <a: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9139">
                                            <p:txEl>
                                              <p:pRg st="1" end="1"/>
                                            </p:txEl>
                                          </p:spTgt>
                                        </p:tgtEl>
                                        <p:attrNameLst>
                                          <p:attrName>style.visibility</p:attrName>
                                        </p:attrNameLst>
                                      </p:cBhvr>
                                      <p:to>
                                        <p:strVal val="visible"/>
                                      </p:to>
                                    </p:set>
                                    <p:animEffect transition="in" filter="wipe(left)">
                                      <p:cBhvr>
                                        <p:cTn id="7" dur="500"/>
                                        <p:tgtEl>
                                          <p:spTgt spid="21913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9139">
                                            <p:txEl>
                                              <p:pRg st="2" end="2"/>
                                            </p:txEl>
                                          </p:spTgt>
                                        </p:tgtEl>
                                        <p:attrNameLst>
                                          <p:attrName>style.visibility</p:attrName>
                                        </p:attrNameLst>
                                      </p:cBhvr>
                                      <p:to>
                                        <p:strVal val="visible"/>
                                      </p:to>
                                    </p:set>
                                    <p:animEffect transition="in" filter="wipe(left)">
                                      <p:cBhvr>
                                        <p:cTn id="12" dur="500"/>
                                        <p:tgtEl>
                                          <p:spTgt spid="2191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9139">
                                            <p:txEl>
                                              <p:pRg st="3" end="3"/>
                                            </p:txEl>
                                          </p:spTgt>
                                        </p:tgtEl>
                                        <p:attrNameLst>
                                          <p:attrName>style.visibility</p:attrName>
                                        </p:attrNameLst>
                                      </p:cBhvr>
                                      <p:to>
                                        <p:strVal val="visible"/>
                                      </p:to>
                                    </p:set>
                                    <p:animEffect transition="in" filter="wipe(left)">
                                      <p:cBhvr>
                                        <p:cTn id="17" dur="500"/>
                                        <p:tgtEl>
                                          <p:spTgt spid="21913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9139">
                                            <p:txEl>
                                              <p:pRg st="4" end="4"/>
                                            </p:txEl>
                                          </p:spTgt>
                                        </p:tgtEl>
                                        <p:attrNameLst>
                                          <p:attrName>style.visibility</p:attrName>
                                        </p:attrNameLst>
                                      </p:cBhvr>
                                      <p:to>
                                        <p:strVal val="visible"/>
                                      </p:to>
                                    </p:set>
                                    <p:animEffect transition="in" filter="wipe(left)">
                                      <p:cBhvr>
                                        <p:cTn id="22" dur="500"/>
                                        <p:tgtEl>
                                          <p:spTgt spid="21913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9139">
                                            <p:txEl>
                                              <p:pRg st="5" end="5"/>
                                            </p:txEl>
                                          </p:spTgt>
                                        </p:tgtEl>
                                        <p:attrNameLst>
                                          <p:attrName>style.visibility</p:attrName>
                                        </p:attrNameLst>
                                      </p:cBhvr>
                                      <p:to>
                                        <p:strVal val="visible"/>
                                      </p:to>
                                    </p:set>
                                    <p:animEffect transition="in" filter="wipe(left)">
                                      <p:cBhvr>
                                        <p:cTn id="27" dur="500"/>
                                        <p:tgtEl>
                                          <p:spTgt spid="21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uiExpand="1" build="p" bldLvl="3"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dirty="0">
                <a:latin typeface="Palatino Linotype" panose="02040502050505030304" pitchFamily="18" charset="0"/>
              </a:rPr>
              <a:t>Determinants…PETT </a:t>
            </a:r>
            <a:r>
              <a:rPr lang="en-US" dirty="0" smtClean="0">
                <a:solidFill>
                  <a:srgbClr val="C00000"/>
                </a:solidFill>
                <a:latin typeface="Palatino Linotype" panose="02040502050505030304" pitchFamily="18" charset="0"/>
              </a:rPr>
              <a:t>P</a:t>
            </a:r>
            <a:r>
              <a:rPr lang="en-US" dirty="0" smtClean="0">
                <a:latin typeface="Palatino Linotype" panose="02040502050505030304" pitchFamily="18" charset="0"/>
              </a:rPr>
              <a:t>IGSS</a:t>
            </a:r>
            <a:endParaRPr lang="en-US" altLang="en-US" dirty="0"/>
          </a:p>
        </p:txBody>
      </p:sp>
      <p:sp>
        <p:nvSpPr>
          <p:cNvPr id="220163" name="Rectangle 3"/>
          <p:cNvSpPr>
            <a:spLocks noGrp="1" noChangeArrowheads="1"/>
          </p:cNvSpPr>
          <p:nvPr>
            <p:ph idx="1"/>
          </p:nvPr>
        </p:nvSpPr>
        <p:spPr>
          <a:xfrm>
            <a:off x="609598" y="2160590"/>
            <a:ext cx="7924801" cy="4164010"/>
          </a:xfrm>
        </p:spPr>
        <p:txBody>
          <a:bodyPr/>
          <a:lstStyle/>
          <a:p>
            <a:pPr marL="461963" lvl="1" indent="-4763"/>
            <a:r>
              <a:rPr lang="en-US" altLang="en-US" sz="2000" dirty="0">
                <a:latin typeface="Palatino Linotype" panose="02040502050505030304" pitchFamily="18" charset="0"/>
              </a:rPr>
              <a:t>A </a:t>
            </a:r>
            <a:r>
              <a:rPr lang="en-US" altLang="en-US" sz="3200" b="1" dirty="0">
                <a:solidFill>
                  <a:srgbClr val="FF0000"/>
                </a:solidFill>
                <a:latin typeface="Palatino Linotype" panose="02040502050505030304" pitchFamily="18" charset="0"/>
              </a:rPr>
              <a:t>complement in production</a:t>
            </a:r>
            <a:r>
              <a:rPr lang="en-US" altLang="en-US" sz="3200" dirty="0">
                <a:solidFill>
                  <a:srgbClr val="FF0000"/>
                </a:solidFill>
                <a:latin typeface="Palatino Linotype" panose="02040502050505030304" pitchFamily="18" charset="0"/>
              </a:rPr>
              <a:t> </a:t>
            </a:r>
            <a:r>
              <a:rPr lang="en-US" altLang="en-US" sz="2000" dirty="0">
                <a:latin typeface="Palatino Linotype" panose="02040502050505030304" pitchFamily="18" charset="0"/>
              </a:rPr>
              <a:t>is a good that is produced along with another good. </a:t>
            </a:r>
          </a:p>
          <a:p>
            <a:pPr marL="461963" lvl="1" indent="-4763"/>
            <a:r>
              <a:rPr lang="en-US" altLang="en-US" sz="2000" dirty="0">
                <a:latin typeface="Palatino Linotype" panose="02040502050505030304" pitchFamily="18" charset="0"/>
              </a:rPr>
              <a:t>For example, cream is a complement in production of skim milk in a dairy.</a:t>
            </a:r>
          </a:p>
          <a:p>
            <a:pPr marL="1135063" lvl="2" indent="-220663">
              <a:spcBef>
                <a:spcPct val="50000"/>
              </a:spcBef>
            </a:pPr>
            <a:r>
              <a:rPr lang="en-US" altLang="en-US" sz="1800" dirty="0">
                <a:latin typeface="Palatino Linotype" panose="02040502050505030304" pitchFamily="18" charset="0"/>
              </a:rPr>
              <a:t>The supply of a good </a:t>
            </a:r>
            <a:r>
              <a:rPr lang="en-US" altLang="en-US" sz="1800" i="1" dirty="0">
                <a:latin typeface="Palatino Linotype" panose="02040502050505030304" pitchFamily="18" charset="0"/>
              </a:rPr>
              <a:t>increases</a:t>
            </a:r>
            <a:r>
              <a:rPr lang="en-US" altLang="en-US" sz="1800" dirty="0">
                <a:latin typeface="Palatino Linotype" panose="02040502050505030304" pitchFamily="18" charset="0"/>
              </a:rPr>
              <a:t> if the price of one of its complements in production </a:t>
            </a:r>
            <a:r>
              <a:rPr lang="en-US" altLang="en-US" sz="1800" i="1" dirty="0">
                <a:latin typeface="Palatino Linotype" panose="02040502050505030304" pitchFamily="18" charset="0"/>
              </a:rPr>
              <a:t>rises</a:t>
            </a:r>
            <a:r>
              <a:rPr lang="en-US" altLang="en-US" sz="1800" dirty="0">
                <a:latin typeface="Palatino Linotype" panose="02040502050505030304" pitchFamily="18" charset="0"/>
              </a:rPr>
              <a:t>.</a:t>
            </a:r>
          </a:p>
          <a:p>
            <a:pPr marL="1135063" lvl="2" indent="-220663">
              <a:spcBef>
                <a:spcPct val="50000"/>
              </a:spcBef>
            </a:pPr>
            <a:r>
              <a:rPr lang="en-US" altLang="en-US" sz="1800" dirty="0">
                <a:latin typeface="Palatino Linotype" panose="02040502050505030304" pitchFamily="18" charset="0"/>
              </a:rPr>
              <a:t>The supply a good </a:t>
            </a:r>
            <a:r>
              <a:rPr lang="en-US" altLang="en-US" sz="1800" i="1" dirty="0">
                <a:latin typeface="Palatino Linotype" panose="02040502050505030304" pitchFamily="18" charset="0"/>
              </a:rPr>
              <a:t>decreases</a:t>
            </a:r>
            <a:r>
              <a:rPr lang="en-US" altLang="en-US" sz="1800" dirty="0">
                <a:latin typeface="Palatino Linotype" panose="02040502050505030304" pitchFamily="18" charset="0"/>
              </a:rPr>
              <a:t> if the price of one of its complements in production </a:t>
            </a:r>
            <a:r>
              <a:rPr lang="en-US" altLang="en-US" sz="1800" i="1" dirty="0">
                <a:latin typeface="Palatino Linotype" panose="02040502050505030304" pitchFamily="18" charset="0"/>
              </a:rPr>
              <a:t>falls</a:t>
            </a:r>
            <a:r>
              <a:rPr lang="en-US" altLang="en-US" sz="1800" dirty="0">
                <a:latin typeface="Palatino Linotype" panose="02040502050505030304" pitchFamily="18" charset="0"/>
              </a:rPr>
              <a:t>.</a:t>
            </a:r>
          </a:p>
          <a:p>
            <a:pPr marL="461963" lvl="1" indent="-4763"/>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0163">
                                            <p:txEl>
                                              <p:pRg st="1" end="1"/>
                                            </p:txEl>
                                          </p:spTgt>
                                        </p:tgtEl>
                                        <p:attrNameLst>
                                          <p:attrName>style.visibility</p:attrName>
                                        </p:attrNameLst>
                                      </p:cBhvr>
                                      <p:to>
                                        <p:strVal val="visible"/>
                                      </p:to>
                                    </p:set>
                                    <p:animEffect transition="in" filter="wipe(left)">
                                      <p:cBhvr>
                                        <p:cTn id="7" dur="500"/>
                                        <p:tgtEl>
                                          <p:spTgt spid="2201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0163">
                                            <p:txEl>
                                              <p:pRg st="2" end="2"/>
                                            </p:txEl>
                                          </p:spTgt>
                                        </p:tgtEl>
                                        <p:attrNameLst>
                                          <p:attrName>style.visibility</p:attrName>
                                        </p:attrNameLst>
                                      </p:cBhvr>
                                      <p:to>
                                        <p:strVal val="visible"/>
                                      </p:to>
                                    </p:set>
                                    <p:animEffect transition="in" filter="wipe(left)">
                                      <p:cBhvr>
                                        <p:cTn id="12" dur="500"/>
                                        <p:tgtEl>
                                          <p:spTgt spid="2201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0163">
                                            <p:txEl>
                                              <p:pRg st="3" end="3"/>
                                            </p:txEl>
                                          </p:spTgt>
                                        </p:tgtEl>
                                        <p:attrNameLst>
                                          <p:attrName>style.visibility</p:attrName>
                                        </p:attrNameLst>
                                      </p:cBhvr>
                                      <p:to>
                                        <p:strVal val="visible"/>
                                      </p:to>
                                    </p:set>
                                    <p:animEffect transition="in" filter="wipe(left)">
                                      <p:cBhvr>
                                        <p:cTn id="17" dur="500"/>
                                        <p:tgtEl>
                                          <p:spTgt spid="2201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uiExpand="1" build="p" bldLvl="3"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Determinants…PETT </a:t>
            </a:r>
            <a:r>
              <a:rPr lang="en-US" dirty="0">
                <a:latin typeface="Palatino Linotype" panose="02040502050505030304" pitchFamily="18" charset="0"/>
              </a:rPr>
              <a:t>P</a:t>
            </a:r>
            <a:r>
              <a:rPr lang="en-US" dirty="0">
                <a:solidFill>
                  <a:srgbClr val="C00000"/>
                </a:solidFill>
                <a:latin typeface="Palatino Linotype" panose="02040502050505030304" pitchFamily="18" charset="0"/>
              </a:rPr>
              <a:t>I</a:t>
            </a:r>
            <a:r>
              <a:rPr lang="en-US" dirty="0">
                <a:latin typeface="Palatino Linotype" panose="02040502050505030304" pitchFamily="18" charset="0"/>
              </a:rPr>
              <a:t>GSS</a:t>
            </a:r>
            <a:endParaRPr lang="en-US" dirty="0" smtClean="0">
              <a:latin typeface="Palatino Linotype" panose="02040502050505030304" pitchFamily="18" charset="0"/>
            </a:endParaRPr>
          </a:p>
        </p:txBody>
      </p:sp>
      <p:sp>
        <p:nvSpPr>
          <p:cNvPr id="8195" name="Rectangle 3"/>
          <p:cNvSpPr>
            <a:spLocks noGrp="1" noChangeArrowheads="1"/>
          </p:cNvSpPr>
          <p:nvPr>
            <p:ph type="body" sz="half" idx="1"/>
          </p:nvPr>
        </p:nvSpPr>
        <p:spPr/>
        <p:txBody>
          <a:bodyPr/>
          <a:lstStyle/>
          <a:p>
            <a:pPr eaLnBrk="1" hangingPunct="1">
              <a:defRPr/>
            </a:pPr>
            <a:r>
              <a:rPr lang="en-US" sz="2800" b="1" dirty="0" smtClean="0">
                <a:latin typeface="Palatino Linotype" panose="02040502050505030304" pitchFamily="18" charset="0"/>
              </a:rPr>
              <a:t>Cost of Inputs-</a:t>
            </a:r>
            <a:r>
              <a:rPr lang="en-US" sz="2800" b="0" dirty="0" smtClean="0">
                <a:latin typeface="Palatino Linotype" panose="02040502050505030304" pitchFamily="18" charset="0"/>
              </a:rPr>
              <a:t> </a:t>
            </a:r>
            <a:r>
              <a:rPr lang="en-US" sz="2400" b="0" dirty="0" smtClean="0">
                <a:latin typeface="Palatino Linotype" panose="02040502050505030304" pitchFamily="18" charset="0"/>
              </a:rPr>
              <a:t>if the price of the items used to make the goods increases, supply would decrease (shift left).</a:t>
            </a:r>
          </a:p>
          <a:p>
            <a:pPr eaLnBrk="1" hangingPunct="1">
              <a:defRPr/>
            </a:pPr>
            <a:r>
              <a:rPr lang="en-US" sz="2400" b="0" dirty="0" smtClean="0">
                <a:latin typeface="Palatino Linotype" panose="02040502050505030304" pitchFamily="18" charset="0"/>
              </a:rPr>
              <a:t>If the cost of an input or resource decreases, supply will increase</a:t>
            </a:r>
          </a:p>
        </p:txBody>
      </p:sp>
      <p:pic>
        <p:nvPicPr>
          <p:cNvPr id="8196" name="Picture 5" descr="change in suppl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828800"/>
            <a:ext cx="3695700" cy="36957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4042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defRPr/>
            </a:pPr>
            <a:r>
              <a:rPr lang="en-US" dirty="0">
                <a:latin typeface="Palatino Linotype" panose="02040502050505030304" pitchFamily="18" charset="0"/>
              </a:rPr>
              <a:t>Determinants…PETT </a:t>
            </a:r>
            <a:r>
              <a:rPr lang="en-US" dirty="0" smtClean="0">
                <a:latin typeface="Palatino Linotype" panose="02040502050505030304" pitchFamily="18" charset="0"/>
              </a:rPr>
              <a:t>PI</a:t>
            </a:r>
            <a:r>
              <a:rPr lang="en-US" dirty="0" smtClean="0">
                <a:solidFill>
                  <a:srgbClr val="C00000"/>
                </a:solidFill>
                <a:latin typeface="Palatino Linotype" panose="02040502050505030304" pitchFamily="18" charset="0"/>
              </a:rPr>
              <a:t>G</a:t>
            </a:r>
            <a:r>
              <a:rPr lang="en-US" dirty="0" smtClean="0">
                <a:latin typeface="Palatino Linotype" panose="02040502050505030304" pitchFamily="18" charset="0"/>
              </a:rPr>
              <a:t>SS</a:t>
            </a:r>
            <a:endParaRPr lang="en-US" dirty="0" smtClean="0"/>
          </a:p>
        </p:txBody>
      </p:sp>
      <p:sp>
        <p:nvSpPr>
          <p:cNvPr id="13315" name="Rectangle 3"/>
          <p:cNvSpPr>
            <a:spLocks noGrp="1" noChangeArrowheads="1"/>
          </p:cNvSpPr>
          <p:nvPr>
            <p:ph type="body" sz="half" idx="1"/>
          </p:nvPr>
        </p:nvSpPr>
        <p:spPr/>
        <p:txBody>
          <a:bodyPr/>
          <a:lstStyle/>
          <a:p>
            <a:pPr eaLnBrk="1" hangingPunct="1">
              <a:defRPr/>
            </a:pPr>
            <a:r>
              <a:rPr lang="en-US" sz="2800" b="1" dirty="0" smtClean="0">
                <a:latin typeface="Palatino Linotype" panose="02040502050505030304" pitchFamily="18" charset="0"/>
              </a:rPr>
              <a:t>Government Regulations-</a:t>
            </a:r>
            <a:r>
              <a:rPr lang="en-US" sz="2800" dirty="0" smtClean="0">
                <a:latin typeface="Palatino Linotype" panose="02040502050505030304" pitchFamily="18" charset="0"/>
              </a:rPr>
              <a:t> </a:t>
            </a:r>
            <a:r>
              <a:rPr lang="en-US" sz="2400" b="0" dirty="0" smtClean="0">
                <a:latin typeface="Palatino Linotype" panose="02040502050505030304" pitchFamily="18" charset="0"/>
              </a:rPr>
              <a:t>tighter government regulations decrease supply, looser government regulations increase supply (ex: air bags in cars are now required, this is an increased cost causing a decrease in supply)</a:t>
            </a:r>
          </a:p>
        </p:txBody>
      </p:sp>
      <p:pic>
        <p:nvPicPr>
          <p:cNvPr id="13316" name="Picture 5" descr="bicycle helmet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676400"/>
            <a:ext cx="4114800" cy="4038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01408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Determinants…PETT </a:t>
            </a:r>
            <a:r>
              <a:rPr lang="en-US" dirty="0">
                <a:latin typeface="Palatino Linotype" panose="02040502050505030304" pitchFamily="18" charset="0"/>
              </a:rPr>
              <a:t>PIG</a:t>
            </a:r>
            <a:r>
              <a:rPr lang="en-US" dirty="0">
                <a:solidFill>
                  <a:srgbClr val="C00000"/>
                </a:solidFill>
                <a:latin typeface="Palatino Linotype" panose="02040502050505030304" pitchFamily="18" charset="0"/>
              </a:rPr>
              <a:t>S</a:t>
            </a:r>
            <a:r>
              <a:rPr lang="en-US" dirty="0">
                <a:latin typeface="Palatino Linotype" panose="02040502050505030304" pitchFamily="18" charset="0"/>
              </a:rPr>
              <a:t>S</a:t>
            </a:r>
            <a:endParaRPr lang="en-US" dirty="0" smtClean="0"/>
          </a:p>
        </p:txBody>
      </p:sp>
      <p:sp>
        <p:nvSpPr>
          <p:cNvPr id="11267" name="Rectangle 3"/>
          <p:cNvSpPr>
            <a:spLocks noGrp="1" noChangeArrowheads="1"/>
          </p:cNvSpPr>
          <p:nvPr>
            <p:ph type="body" sz="half" idx="1"/>
          </p:nvPr>
        </p:nvSpPr>
        <p:spPr/>
        <p:txBody>
          <a:bodyPr/>
          <a:lstStyle/>
          <a:p>
            <a:pPr marL="0" indent="0" eaLnBrk="1" hangingPunct="1">
              <a:buNone/>
              <a:defRPr/>
            </a:pPr>
            <a:endParaRPr lang="en-US" sz="2400" dirty="0"/>
          </a:p>
          <a:p>
            <a:pPr eaLnBrk="1" hangingPunct="1">
              <a:defRPr/>
            </a:pPr>
            <a:r>
              <a:rPr lang="en-US" sz="2400" dirty="0">
                <a:latin typeface="Palatino Linotype" panose="02040502050505030304" pitchFamily="18" charset="0"/>
              </a:rPr>
              <a:t>S</a:t>
            </a:r>
            <a:r>
              <a:rPr lang="en-US" sz="2400" b="0" dirty="0" smtClean="0">
                <a:latin typeface="Palatino Linotype" panose="02040502050505030304" pitchFamily="18" charset="0"/>
              </a:rPr>
              <a:t>ubsidies- government payments used to protect an industry, they have the opposite effect of taxes (increasing supply).</a:t>
            </a:r>
          </a:p>
          <a:p>
            <a:pPr lvl="1">
              <a:defRPr/>
            </a:pPr>
            <a:r>
              <a:rPr lang="en-US" sz="2200" dirty="0" smtClean="0">
                <a:latin typeface="Palatino Linotype" panose="02040502050505030304" pitchFamily="18" charset="0"/>
              </a:rPr>
              <a:t>Government offers subsidy to auto industry if they make more fuel efficient vehicles.</a:t>
            </a:r>
            <a:endParaRPr lang="en-US" sz="2200" b="0" dirty="0" smtClean="0">
              <a:latin typeface="Palatino Linotype" panose="02040502050505030304" pitchFamily="18" charset="0"/>
            </a:endParaRPr>
          </a:p>
        </p:txBody>
      </p:sp>
      <p:sp>
        <p:nvSpPr>
          <p:cNvPr id="2" name="Content Placeholder 1"/>
          <p:cNvSpPr>
            <a:spLocks noGrp="1"/>
          </p:cNvSpPr>
          <p:nvPr>
            <p:ph sz="half" idx="2"/>
          </p:nvPr>
        </p:nvSpPr>
        <p:spPr/>
        <p:txBody>
          <a:bodyPr/>
          <a:lstStyle/>
          <a:p>
            <a:endParaRPr lang="en-US" dirty="0"/>
          </a:p>
        </p:txBody>
      </p:sp>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752600"/>
            <a:ext cx="445635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53752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Determinants…PETT PIGS</a:t>
            </a:r>
            <a:r>
              <a:rPr lang="en-US" dirty="0" smtClean="0">
                <a:solidFill>
                  <a:srgbClr val="C00000"/>
                </a:solidFill>
                <a:latin typeface="Palatino Linotype" panose="02040502050505030304" pitchFamily="18" charset="0"/>
              </a:rPr>
              <a:t>S</a:t>
            </a:r>
            <a:endParaRPr lang="en-US" dirty="0" smtClean="0">
              <a:solidFill>
                <a:srgbClr val="C00000"/>
              </a:solidFill>
            </a:endParaRPr>
          </a:p>
        </p:txBody>
      </p:sp>
      <p:sp>
        <p:nvSpPr>
          <p:cNvPr id="10243" name="Rectangle 3"/>
          <p:cNvSpPr>
            <a:spLocks noGrp="1" noChangeArrowheads="1"/>
          </p:cNvSpPr>
          <p:nvPr>
            <p:ph type="body" sz="half" idx="1"/>
          </p:nvPr>
        </p:nvSpPr>
        <p:spPr>
          <a:xfrm>
            <a:off x="469900" y="1676400"/>
            <a:ext cx="4038600" cy="4495800"/>
          </a:xfrm>
        </p:spPr>
        <p:txBody>
          <a:bodyPr/>
          <a:lstStyle/>
          <a:p>
            <a:pPr marL="0" indent="0" eaLnBrk="1" hangingPunct="1">
              <a:lnSpc>
                <a:spcPct val="90000"/>
              </a:lnSpc>
              <a:buNone/>
              <a:defRPr/>
            </a:pPr>
            <a:r>
              <a:rPr lang="en-US" sz="2800" b="1" dirty="0" smtClean="0">
                <a:latin typeface="Palatino Linotype" panose="02040502050505030304" pitchFamily="18" charset="0"/>
              </a:rPr>
              <a:t>Number of Sellers-</a:t>
            </a:r>
            <a:r>
              <a:rPr lang="en-US" sz="2800" dirty="0" smtClean="0">
                <a:latin typeface="Palatino Linotype" panose="02040502050505030304" pitchFamily="18" charset="0"/>
              </a:rPr>
              <a:t> </a:t>
            </a:r>
            <a:r>
              <a:rPr lang="en-US" sz="2400" b="0" dirty="0" smtClean="0">
                <a:latin typeface="Palatino Linotype" panose="02040502050505030304" pitchFamily="18" charset="0"/>
              </a:rPr>
              <a:t>when more suppliers enter a market supply increases, when sellers leave the market, supply decreases.</a:t>
            </a:r>
          </a:p>
        </p:txBody>
      </p:sp>
      <p:sp>
        <p:nvSpPr>
          <p:cNvPr id="2" name="Content Placeholder 1"/>
          <p:cNvSpPr>
            <a:spLocks noGrp="1"/>
          </p:cNvSpPr>
          <p:nvPr>
            <p:ph sz="half" idx="2"/>
          </p:nvPr>
        </p:nvSpPr>
        <p:spPr/>
        <p:txBody>
          <a:bodyPr/>
          <a:lstStyle/>
          <a:p>
            <a:pPr>
              <a:defRPr/>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011" y="2381250"/>
            <a:ext cx="4518509"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34837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conomics In One Lesson, Chapter 5- Taxes Discourage Produc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46188" y="1219200"/>
            <a:ext cx="6634162" cy="4975225"/>
          </a:xfrm>
        </p:spPr>
      </p:pic>
    </p:spTree>
    <p:extLst>
      <p:ext uri="{BB962C8B-B14F-4D97-AF65-F5344CB8AC3E}">
        <p14:creationId xmlns:p14="http://schemas.microsoft.com/office/powerpoint/2010/main" val="91512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lstStyle/>
          <a:p>
            <a:r>
              <a:rPr lang="en-US" altLang="en-US" dirty="0" smtClean="0">
                <a:latin typeface="Palatino Linotype" panose="02040502050505030304" pitchFamily="18" charset="0"/>
              </a:rPr>
              <a:t>Quantity Supplied v. Supply</a:t>
            </a:r>
            <a:endParaRPr lang="en-US" altLang="en-US" dirty="0">
              <a:latin typeface="Palatino Linotype" panose="02040502050505030304" pitchFamily="18" charset="0"/>
            </a:endParaRPr>
          </a:p>
        </p:txBody>
      </p:sp>
      <p:sp>
        <p:nvSpPr>
          <p:cNvPr id="471043" name="Rectangle 3"/>
          <p:cNvSpPr>
            <a:spLocks noGrp="1" noChangeArrowheads="1"/>
          </p:cNvSpPr>
          <p:nvPr>
            <p:ph idx="1"/>
          </p:nvPr>
        </p:nvSpPr>
        <p:spPr>
          <a:xfrm>
            <a:off x="381000" y="1905000"/>
            <a:ext cx="7467600" cy="4495800"/>
          </a:xfrm>
        </p:spPr>
        <p:txBody>
          <a:bodyPr/>
          <a:lstStyle/>
          <a:p>
            <a:r>
              <a:rPr lang="en-US" altLang="en-US" sz="2400" dirty="0">
                <a:latin typeface="Palatino Linotype" panose="02040502050505030304" pitchFamily="18" charset="0"/>
              </a:rPr>
              <a:t>Change in Quantity Supplied Versus Change in Supply</a:t>
            </a:r>
          </a:p>
          <a:p>
            <a:pPr marL="577850" lvl="1"/>
            <a:r>
              <a:rPr lang="en-US" altLang="en-US" sz="2000" dirty="0">
                <a:latin typeface="Palatino Linotype" panose="02040502050505030304" pitchFamily="18" charset="0"/>
              </a:rPr>
              <a:t>A </a:t>
            </a:r>
            <a:r>
              <a:rPr lang="en-US" altLang="en-US" sz="3200" b="1" dirty="0">
                <a:solidFill>
                  <a:srgbClr val="FF0000"/>
                </a:solidFill>
                <a:latin typeface="Palatino Linotype" panose="02040502050505030304" pitchFamily="18" charset="0"/>
              </a:rPr>
              <a:t>change in quantity supplied </a:t>
            </a:r>
            <a:r>
              <a:rPr lang="en-US" altLang="en-US" sz="2000" dirty="0">
                <a:latin typeface="Palatino Linotype" panose="02040502050505030304" pitchFamily="18" charset="0"/>
              </a:rPr>
              <a:t>is a change in the quantity of a good that suppliers plan to sell that results from a change in the price of the good.</a:t>
            </a:r>
          </a:p>
          <a:p>
            <a:pPr marL="577850" lvl="1"/>
            <a:r>
              <a:rPr lang="en-US" altLang="en-US" sz="2000" dirty="0">
                <a:latin typeface="Palatino Linotype" panose="02040502050505030304" pitchFamily="18" charset="0"/>
              </a:rPr>
              <a:t>A </a:t>
            </a:r>
            <a:r>
              <a:rPr lang="en-US" altLang="en-US" sz="3200" b="1" dirty="0">
                <a:solidFill>
                  <a:srgbClr val="FF0000"/>
                </a:solidFill>
                <a:latin typeface="Palatino Linotype" panose="02040502050505030304" pitchFamily="18" charset="0"/>
              </a:rPr>
              <a:t>change in supply</a:t>
            </a:r>
            <a:r>
              <a:rPr lang="en-US" altLang="en-US" sz="3200" dirty="0">
                <a:solidFill>
                  <a:srgbClr val="FF0000"/>
                </a:solidFill>
                <a:latin typeface="Palatino Linotype" panose="02040502050505030304" pitchFamily="18" charset="0"/>
              </a:rPr>
              <a:t> </a:t>
            </a:r>
            <a:r>
              <a:rPr lang="en-US" altLang="en-US" sz="2000" dirty="0">
                <a:latin typeface="Palatino Linotype" panose="02040502050505030304" pitchFamily="18" charset="0"/>
              </a:rPr>
              <a:t>is a change in the quantity that suppliers plan to sell when any influence on selling plans other than the price of the good changes.</a:t>
            </a:r>
          </a:p>
          <a:p>
            <a:pPr marL="577850" lvl="1"/>
            <a:endParaRPr lang="en-US" altLang="en-US" dirty="0">
              <a:latin typeface="Charco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1043">
                                            <p:txEl>
                                              <p:pRg st="1" end="1"/>
                                            </p:txEl>
                                          </p:spTgt>
                                        </p:tgtEl>
                                        <p:attrNameLst>
                                          <p:attrName>style.visibility</p:attrName>
                                        </p:attrNameLst>
                                      </p:cBhvr>
                                      <p:to>
                                        <p:strVal val="visible"/>
                                      </p:to>
                                    </p:set>
                                    <p:animEffect transition="in" filter="wipe(left)">
                                      <p:cBhvr>
                                        <p:cTn id="7" dur="500"/>
                                        <p:tgtEl>
                                          <p:spTgt spid="4710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1043">
                                            <p:txEl>
                                              <p:pRg st="2" end="2"/>
                                            </p:txEl>
                                          </p:spTgt>
                                        </p:tgtEl>
                                        <p:attrNameLst>
                                          <p:attrName>style.visibility</p:attrName>
                                        </p:attrNameLst>
                                      </p:cBhvr>
                                      <p:to>
                                        <p:strVal val="visible"/>
                                      </p:to>
                                    </p:set>
                                    <p:animEffect transition="in" filter="wipe(left)">
                                      <p:cBhvr>
                                        <p:cTn id="12" dur="500"/>
                                        <p:tgtEl>
                                          <p:spTgt spid="471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3" grpId="0" uiExpand="1" build="p" bldLvl="3"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3" name="Rectangle 3"/>
          <p:cNvSpPr>
            <a:spLocks noGrp="1" noChangeArrowheads="1"/>
          </p:cNvSpPr>
          <p:nvPr>
            <p:ph type="body" sz="half" idx="1"/>
          </p:nvPr>
        </p:nvSpPr>
        <p:spPr>
          <a:xfrm>
            <a:off x="0" y="1143000"/>
            <a:ext cx="9144000" cy="5105400"/>
          </a:xfrm>
        </p:spPr>
        <p:txBody>
          <a:bodyPr>
            <a:normAutofit lnSpcReduction="10000"/>
          </a:bodyPr>
          <a:lstStyle/>
          <a:p>
            <a:pPr marL="0" indent="0" eaLnBrk="1" hangingPunct="1">
              <a:lnSpc>
                <a:spcPct val="90000"/>
              </a:lnSpc>
              <a:buFontTx/>
              <a:buNone/>
              <a:defRPr/>
            </a:pPr>
            <a:r>
              <a:rPr lang="en-US" altLang="en-US" sz="3600" b="1" dirty="0">
                <a:solidFill>
                  <a:schemeClr val="accent2"/>
                </a:solidFill>
                <a:ea typeface="+mn-ea"/>
              </a:rPr>
              <a:t>1</a:t>
            </a:r>
            <a:r>
              <a:rPr lang="en-US" altLang="en-US" sz="3600" b="1" dirty="0" smtClean="0">
                <a:solidFill>
                  <a:schemeClr val="accent2"/>
                </a:solidFill>
                <a:ea typeface="+mn-ea"/>
              </a:rPr>
              <a:t>. Which of the following will cause the </a:t>
            </a:r>
            <a:r>
              <a:rPr lang="en-US" altLang="en-US" sz="3600" b="1" u="sng" dirty="0" smtClean="0">
                <a:solidFill>
                  <a:schemeClr val="accent2"/>
                </a:solidFill>
                <a:ea typeface="+mn-ea"/>
              </a:rPr>
              <a:t>quantity supplied</a:t>
            </a:r>
            <a:r>
              <a:rPr lang="en-US" altLang="en-US" sz="3600" b="1" dirty="0" smtClean="0">
                <a:solidFill>
                  <a:schemeClr val="accent2"/>
                </a:solidFill>
                <a:ea typeface="+mn-ea"/>
              </a:rPr>
              <a:t> for milk to decrease?</a:t>
            </a:r>
          </a:p>
          <a:p>
            <a:pPr marL="742950" indent="-742950" eaLnBrk="1" hangingPunct="1">
              <a:lnSpc>
                <a:spcPct val="90000"/>
              </a:lnSpc>
              <a:buFontTx/>
              <a:buAutoNum type="alphaUcPeriod"/>
              <a:defRPr/>
            </a:pPr>
            <a:r>
              <a:rPr lang="en-US" altLang="en-US" sz="3600" b="1" dirty="0" smtClean="0">
                <a:ea typeface="+mn-ea"/>
              </a:rPr>
              <a:t>Decrease in the price of a key resource</a:t>
            </a:r>
          </a:p>
          <a:p>
            <a:pPr marL="742950" indent="-742950" eaLnBrk="1" hangingPunct="1">
              <a:lnSpc>
                <a:spcPct val="90000"/>
              </a:lnSpc>
              <a:buFontTx/>
              <a:buAutoNum type="alphaUcPeriod"/>
              <a:defRPr/>
            </a:pPr>
            <a:r>
              <a:rPr lang="en-US" altLang="en-US" sz="3600" b="1" dirty="0" smtClean="0">
                <a:ea typeface="+mn-ea"/>
              </a:rPr>
              <a:t>A decrease in the number of milk producers</a:t>
            </a:r>
          </a:p>
          <a:p>
            <a:pPr marL="742950" indent="-742950" eaLnBrk="1" hangingPunct="1">
              <a:lnSpc>
                <a:spcPct val="90000"/>
              </a:lnSpc>
              <a:buFontTx/>
              <a:buAutoNum type="alphaUcPeriod"/>
              <a:defRPr/>
            </a:pPr>
            <a:r>
              <a:rPr lang="en-US" altLang="en-US" sz="3600" b="1" dirty="0" smtClean="0">
                <a:ea typeface="+mn-ea"/>
              </a:rPr>
              <a:t>A decrease in the price of milk</a:t>
            </a:r>
          </a:p>
          <a:p>
            <a:pPr marL="742950" indent="-742950" eaLnBrk="1" hangingPunct="1">
              <a:lnSpc>
                <a:spcPct val="90000"/>
              </a:lnSpc>
              <a:buFontTx/>
              <a:buAutoNum type="alphaUcPeriod"/>
              <a:defRPr/>
            </a:pPr>
            <a:r>
              <a:rPr lang="en-US" altLang="en-US" sz="3600" b="1" dirty="0" smtClean="0">
                <a:ea typeface="+mn-ea"/>
              </a:rPr>
              <a:t>An increase in the price of milk</a:t>
            </a:r>
          </a:p>
          <a:p>
            <a:pPr marL="742950" indent="-742950" eaLnBrk="1" hangingPunct="1">
              <a:lnSpc>
                <a:spcPct val="90000"/>
              </a:lnSpc>
              <a:buFontTx/>
              <a:buAutoNum type="alphaUcPeriod"/>
              <a:defRPr/>
            </a:pPr>
            <a:r>
              <a:rPr lang="en-US" altLang="en-US" sz="3600" b="1" dirty="0" smtClean="0">
                <a:ea typeface="+mn-ea"/>
              </a:rPr>
              <a:t>A subsidy for milk producers</a:t>
            </a:r>
          </a:p>
          <a:p>
            <a:pPr marL="742950" indent="-742950" eaLnBrk="1" hangingPunct="1">
              <a:lnSpc>
                <a:spcPct val="90000"/>
              </a:lnSpc>
              <a:buFontTx/>
              <a:buAutoNum type="alphaUcPeriod"/>
              <a:defRPr/>
            </a:pPr>
            <a:endParaRPr lang="en-US" altLang="en-US" sz="3600" b="1" dirty="0">
              <a:ea typeface="+mn-ea"/>
            </a:endParaRPr>
          </a:p>
        </p:txBody>
      </p:sp>
      <p:sp>
        <p:nvSpPr>
          <p:cNvPr id="389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45DAF5E2-FC00-428C-88FD-5F7575A2D6E1}" type="slidenum">
              <a:rPr lang="en-US" altLang="en-US" sz="1400"/>
              <a:pPr eaLnBrk="1" hangingPunct="1"/>
              <a:t>19</a:t>
            </a:fld>
            <a:endParaRPr lang="en-US" altLang="en-US" sz="1400"/>
          </a:p>
        </p:txBody>
      </p:sp>
      <p:sp>
        <p:nvSpPr>
          <p:cNvPr id="38915" name="Rectangle 2"/>
          <p:cNvSpPr>
            <a:spLocks noChangeArrowheads="1"/>
          </p:cNvSpPr>
          <p:nvPr/>
        </p:nvSpPr>
        <p:spPr bwMode="auto">
          <a:xfrm>
            <a:off x="0" y="22860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4400" b="1">
                <a:solidFill>
                  <a:srgbClr val="990000"/>
                </a:solidFill>
              </a:rPr>
              <a:t>Practice Questions</a:t>
            </a:r>
            <a:endParaRPr lang="en-US" altLang="en-US" sz="4400"/>
          </a:p>
        </p:txBody>
      </p:sp>
      <p:sp>
        <p:nvSpPr>
          <p:cNvPr id="5" name="Slide Number Placeholder 6"/>
          <p:cNvSpPr txBox="1">
            <a:spLocks/>
          </p:cNvSpPr>
          <p:nvPr/>
        </p:nvSpPr>
        <p:spPr bwMode="auto">
          <a:xfrm>
            <a:off x="0" y="6475413"/>
            <a:ext cx="1524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r" rtl="0" eaLnBrk="0" fontAlgn="base" hangingPunct="0">
              <a:spcBef>
                <a:spcPct val="20000"/>
              </a:spcBef>
              <a:spcAft>
                <a:spcPct val="0"/>
              </a:spcAft>
              <a:buChar char="•"/>
              <a:defRPr sz="3200" kern="1200">
                <a:solidFill>
                  <a:schemeClr val="tx1"/>
                </a:solidFill>
                <a:latin typeface="Times New Roman"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9pPr>
          </a:lstStyle>
          <a:p>
            <a:pPr algn="l" eaLnBrk="1" hangingPunct="1">
              <a:spcBef>
                <a:spcPct val="0"/>
              </a:spcBef>
              <a:buFontTx/>
              <a:buNone/>
              <a:defRPr/>
            </a:pPr>
            <a:r>
              <a:rPr lang="en-US" altLang="en-US" sz="1050" smtClean="0"/>
              <a:t>Copyright </a:t>
            </a:r>
          </a:p>
          <a:p>
            <a:pPr algn="l" eaLnBrk="1" hangingPunct="1">
              <a:spcBef>
                <a:spcPct val="0"/>
              </a:spcBef>
              <a:buFontTx/>
              <a:buNone/>
              <a:defRPr/>
            </a:pPr>
            <a:r>
              <a:rPr lang="en-US" altLang="en-US" sz="1050" smtClean="0"/>
              <a:t>ACDC Leadership 2015</a:t>
            </a:r>
            <a:endParaRPr lang="en-US" altLang="en-US" sz="1050" dirty="0" smtClean="0"/>
          </a:p>
        </p:txBody>
      </p:sp>
      <p:sp>
        <p:nvSpPr>
          <p:cNvPr id="6" name="Oval 5"/>
          <p:cNvSpPr/>
          <p:nvPr/>
        </p:nvSpPr>
        <p:spPr>
          <a:xfrm>
            <a:off x="-19050" y="3886200"/>
            <a:ext cx="685800" cy="62865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7687540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p:txBody>
          <a:bodyPr/>
          <a:lstStyle/>
          <a:p>
            <a:pPr eaLnBrk="1" hangingPunct="1">
              <a:defRPr/>
            </a:pPr>
            <a:r>
              <a:rPr lang="en-US" dirty="0" smtClean="0">
                <a:latin typeface="Palatino Linotype" panose="02040502050505030304" pitchFamily="18" charset="0"/>
              </a:rPr>
              <a:t>1) What is Supply?</a:t>
            </a:r>
          </a:p>
        </p:txBody>
      </p:sp>
      <p:sp>
        <p:nvSpPr>
          <p:cNvPr id="3077" name="Rectangle 5"/>
          <p:cNvSpPr>
            <a:spLocks noGrp="1" noChangeArrowheads="1"/>
          </p:cNvSpPr>
          <p:nvPr>
            <p:ph type="body" sz="half" idx="1"/>
          </p:nvPr>
        </p:nvSpPr>
        <p:spPr/>
        <p:txBody>
          <a:bodyPr/>
          <a:lstStyle/>
          <a:p>
            <a:pPr eaLnBrk="1" hangingPunct="1">
              <a:defRPr/>
            </a:pPr>
            <a:r>
              <a:rPr lang="en-US" sz="2400" b="1" dirty="0" smtClean="0">
                <a:latin typeface="Palatino Linotype" panose="02040502050505030304" pitchFamily="18" charset="0"/>
              </a:rPr>
              <a:t>Supply</a:t>
            </a:r>
            <a:r>
              <a:rPr lang="en-US" sz="2400" dirty="0" smtClean="0">
                <a:latin typeface="Palatino Linotype" panose="02040502050505030304" pitchFamily="18" charset="0"/>
              </a:rPr>
              <a:t>- </a:t>
            </a:r>
            <a:r>
              <a:rPr lang="en-US" sz="2400" b="0" dirty="0" smtClean="0">
                <a:latin typeface="Palatino Linotype" panose="02040502050505030304" pitchFamily="18" charset="0"/>
              </a:rPr>
              <a:t>the amount of goods available</a:t>
            </a:r>
          </a:p>
          <a:p>
            <a:pPr eaLnBrk="1" hangingPunct="1">
              <a:defRPr/>
            </a:pPr>
            <a:r>
              <a:rPr lang="en-US" sz="2400" b="0" dirty="0" smtClean="0">
                <a:latin typeface="Palatino Linotype" panose="02040502050505030304" pitchFamily="18" charset="0"/>
              </a:rPr>
              <a:t>Supply refers to </a:t>
            </a:r>
            <a:r>
              <a:rPr lang="en-US" sz="2400" b="1" i="1" dirty="0" smtClean="0">
                <a:solidFill>
                  <a:srgbClr val="C00000"/>
                </a:solidFill>
                <a:latin typeface="Palatino Linotype" panose="02040502050505030304" pitchFamily="18" charset="0"/>
              </a:rPr>
              <a:t>producers-</a:t>
            </a:r>
            <a:r>
              <a:rPr lang="en-US" sz="2400" b="0" dirty="0" smtClean="0">
                <a:solidFill>
                  <a:srgbClr val="C00000"/>
                </a:solidFill>
                <a:latin typeface="Palatino Linotype" panose="02040502050505030304" pitchFamily="18" charset="0"/>
              </a:rPr>
              <a:t> </a:t>
            </a:r>
            <a:r>
              <a:rPr lang="en-US" sz="2400" b="0" dirty="0" smtClean="0">
                <a:latin typeface="Palatino Linotype" panose="02040502050505030304" pitchFamily="18" charset="0"/>
              </a:rPr>
              <a:t>people who make goods or offer services</a:t>
            </a:r>
          </a:p>
          <a:p>
            <a:pPr eaLnBrk="1" hangingPunct="1">
              <a:defRPr/>
            </a:pPr>
            <a:r>
              <a:rPr lang="en-US" sz="2400" b="0" dirty="0" smtClean="0">
                <a:latin typeface="Palatino Linotype" panose="02040502050505030304" pitchFamily="18" charset="0"/>
              </a:rPr>
              <a:t>Suppliers enter markets when high prices or high profits are available from providing that good or service</a:t>
            </a:r>
          </a:p>
        </p:txBody>
      </p:sp>
      <p:sp>
        <p:nvSpPr>
          <p:cNvPr id="2" name="Content Placeholder 1"/>
          <p:cNvSpPr>
            <a:spLocks noGrp="1"/>
          </p:cNvSpPr>
          <p:nvPr>
            <p:ph sz="half" idx="2"/>
          </p:nvPr>
        </p:nvSpPr>
        <p:spPr/>
        <p:txBody>
          <a:bodyPr/>
          <a:lstStyle/>
          <a:p>
            <a:pPr>
              <a:defRPr/>
            </a:pPr>
            <a:endParaRPr lang="en-US"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1600200"/>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3224213"/>
            <a:ext cx="271462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588" y="1600200"/>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675" y="500062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2600" y="419258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30969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dirty="0">
                <a:latin typeface="Palatino Linotype" panose="02040502050505030304" pitchFamily="18" charset="0"/>
              </a:rPr>
              <a:t>4.2  SUPPLY</a:t>
            </a:r>
          </a:p>
        </p:txBody>
      </p:sp>
      <p:sp>
        <p:nvSpPr>
          <p:cNvPr id="390147" name="Rectangle 3"/>
          <p:cNvSpPr>
            <a:spLocks noGrp="1" noChangeArrowheads="1"/>
          </p:cNvSpPr>
          <p:nvPr>
            <p:ph idx="1"/>
          </p:nvPr>
        </p:nvSpPr>
        <p:spPr>
          <a:xfrm>
            <a:off x="381000" y="1676400"/>
            <a:ext cx="8272463" cy="533400"/>
          </a:xfrm>
        </p:spPr>
        <p:txBody>
          <a:bodyPr/>
          <a:lstStyle/>
          <a:p>
            <a:pPr lvl="1"/>
            <a:r>
              <a:rPr lang="en-US" dirty="0">
                <a:latin typeface="Palatino Linotype" panose="02040502050505030304" pitchFamily="18" charset="0"/>
              </a:rPr>
              <a:t>Figure 4.8 illustrates and summarizes the distinction</a:t>
            </a:r>
          </a:p>
        </p:txBody>
      </p:sp>
      <p:pic>
        <p:nvPicPr>
          <p:cNvPr id="390158" name="Picture 6" descr="fig0408a_thumb.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90800"/>
            <a:ext cx="74199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ig0408b_thum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90800"/>
            <a:ext cx="74199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ig0408c_thumb.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590800"/>
            <a:ext cx="7419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ig0408d_thumb.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590800"/>
            <a:ext cx="7419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ig0408e_thumb.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590800"/>
            <a:ext cx="7419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1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1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dirty="0">
                <a:latin typeface="Palatino Linotype" panose="02040502050505030304" pitchFamily="18" charset="0"/>
              </a:rPr>
              <a:t>4.2  SUPPLY</a:t>
            </a:r>
          </a:p>
        </p:txBody>
      </p:sp>
      <p:pic>
        <p:nvPicPr>
          <p:cNvPr id="386058" name="Picture 9" descr="fig0405a_thumb.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ig0405b_thum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ig0405c_thumb.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fig0405d_thumb.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ig0405e_thumb.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fig0405f_thumb.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smtClean="0">
                <a:latin typeface="Palatino Linotype" panose="02040502050505030304" pitchFamily="18" charset="0"/>
              </a:rPr>
              <a:t>Law of Supply</a:t>
            </a:r>
          </a:p>
        </p:txBody>
      </p:sp>
      <p:sp>
        <p:nvSpPr>
          <p:cNvPr id="7171" name="Rectangle 3"/>
          <p:cNvSpPr>
            <a:spLocks noGrp="1" noChangeArrowheads="1"/>
          </p:cNvSpPr>
          <p:nvPr>
            <p:ph type="body" sz="half" idx="1"/>
          </p:nvPr>
        </p:nvSpPr>
        <p:spPr/>
        <p:txBody>
          <a:bodyPr/>
          <a:lstStyle/>
          <a:p>
            <a:pPr eaLnBrk="1" hangingPunct="1">
              <a:defRPr/>
            </a:pPr>
            <a:r>
              <a:rPr lang="en-US" sz="2800" b="1" dirty="0" smtClean="0">
                <a:latin typeface="Palatino Linotype" panose="02040502050505030304" pitchFamily="18" charset="0"/>
              </a:rPr>
              <a:t>Law of Supply-</a:t>
            </a:r>
            <a:r>
              <a:rPr lang="en-US" sz="2800" dirty="0" smtClean="0">
                <a:latin typeface="Palatino Linotype" panose="02040502050505030304" pitchFamily="18" charset="0"/>
              </a:rPr>
              <a:t> </a:t>
            </a:r>
            <a:r>
              <a:rPr lang="en-US" sz="2400" b="0" dirty="0" smtClean="0">
                <a:latin typeface="Palatino Linotype" panose="02040502050505030304" pitchFamily="18" charset="0"/>
              </a:rPr>
              <a:t>states that the quantity supplied, or offered for sale, varies </a:t>
            </a:r>
            <a:r>
              <a:rPr lang="en-US" sz="2400" b="0" i="1" dirty="0" smtClean="0">
                <a:solidFill>
                  <a:srgbClr val="C00000"/>
                </a:solidFill>
                <a:latin typeface="Palatino Linotype" panose="02040502050505030304" pitchFamily="18" charset="0"/>
              </a:rPr>
              <a:t>directly</a:t>
            </a:r>
            <a:r>
              <a:rPr lang="en-US" sz="2400" b="0" dirty="0" smtClean="0">
                <a:latin typeface="Palatino Linotype" panose="02040502050505030304" pitchFamily="18" charset="0"/>
              </a:rPr>
              <a:t> with its price</a:t>
            </a:r>
          </a:p>
          <a:p>
            <a:pPr eaLnBrk="1" hangingPunct="1">
              <a:defRPr/>
            </a:pPr>
            <a:r>
              <a:rPr lang="en-US" sz="2800" dirty="0" smtClean="0">
                <a:latin typeface="Palatino Linotype" panose="02040502050505030304" pitchFamily="18" charset="0"/>
              </a:rPr>
              <a:t>Essentially - </a:t>
            </a:r>
            <a:r>
              <a:rPr lang="en-US" sz="2400" b="0" dirty="0" smtClean="0">
                <a:latin typeface="Palatino Linotype" panose="02040502050505030304" pitchFamily="18" charset="0"/>
              </a:rPr>
              <a:t>the higher the price, the greater the quantity supplied; the lower the price, the lower the quantity supplied</a:t>
            </a:r>
          </a:p>
          <a:p>
            <a:pPr eaLnBrk="1" hangingPunct="1">
              <a:defRPr/>
            </a:pPr>
            <a:r>
              <a:rPr lang="en-US" sz="2400" dirty="0" smtClean="0">
                <a:latin typeface="Palatino Linotype" panose="02040502050505030304" pitchFamily="18" charset="0"/>
              </a:rPr>
              <a:t>P   , S     (vice versa)</a:t>
            </a:r>
            <a:endParaRPr lang="en-US" sz="2400" b="0" dirty="0" smtClean="0">
              <a:latin typeface="Palatino Linotype" panose="02040502050505030304" pitchFamily="18" charset="0"/>
            </a:endParaRPr>
          </a:p>
        </p:txBody>
      </p:sp>
      <p:sp>
        <p:nvSpPr>
          <p:cNvPr id="2" name="Content Placeholder 1"/>
          <p:cNvSpPr>
            <a:spLocks noGrp="1"/>
          </p:cNvSpPr>
          <p:nvPr>
            <p:ph sz="half" idx="2"/>
          </p:nvPr>
        </p:nvSpPr>
        <p:spPr/>
        <p:txBody>
          <a:bodyPr/>
          <a:lstStyle/>
          <a:p>
            <a:pPr>
              <a:defRPr/>
            </a:pPr>
            <a:endParaRPr lang="en-US" dirty="0"/>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49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1752600" y="566547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219200" y="566547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14541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2" name="Text Box 6"/>
          <p:cNvSpPr txBox="1">
            <a:spLocks noChangeArrowheads="1"/>
          </p:cNvSpPr>
          <p:nvPr/>
        </p:nvSpPr>
        <p:spPr bwMode="auto">
          <a:xfrm>
            <a:off x="152400" y="4572000"/>
            <a:ext cx="3886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defRPr sz="2400">
                <a:solidFill>
                  <a:schemeClr val="tx1"/>
                </a:solidFill>
                <a:latin typeface="Times New Roman" pitchFamily="18" charset="0"/>
              </a:defRPr>
            </a:lvl1pPr>
            <a:lvl2pPr marL="5191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b="1" dirty="0">
                <a:latin typeface="Palatino Linotype" panose="02040502050505030304" pitchFamily="18" charset="0"/>
              </a:rPr>
              <a:t>2.</a:t>
            </a:r>
            <a:r>
              <a:rPr lang="en-US" altLang="en-US" dirty="0">
                <a:latin typeface="Palatino Linotype" panose="02040502050505030304" pitchFamily="18" charset="0"/>
              </a:rPr>
              <a:t>	When supply increases, the supply curve shifts rightward from </a:t>
            </a:r>
            <a:r>
              <a:rPr lang="en-US" altLang="en-US" i="1" dirty="0">
                <a:latin typeface="Palatino Linotype" panose="02040502050505030304" pitchFamily="18" charset="0"/>
              </a:rPr>
              <a:t>S</a:t>
            </a:r>
            <a:r>
              <a:rPr lang="en-US" altLang="en-US" baseline="-25000" dirty="0">
                <a:latin typeface="Palatino Linotype" panose="02040502050505030304" pitchFamily="18" charset="0"/>
              </a:rPr>
              <a:t>0</a:t>
            </a:r>
            <a:r>
              <a:rPr lang="en-US" altLang="en-US" dirty="0">
                <a:latin typeface="Palatino Linotype" panose="02040502050505030304" pitchFamily="18" charset="0"/>
              </a:rPr>
              <a:t> to </a:t>
            </a:r>
            <a:r>
              <a:rPr lang="en-US" altLang="en-US" i="1" dirty="0">
                <a:latin typeface="Palatino Linotype" panose="02040502050505030304" pitchFamily="18" charset="0"/>
              </a:rPr>
              <a:t>S</a:t>
            </a:r>
            <a:r>
              <a:rPr lang="en-US" altLang="en-US" baseline="-25000" dirty="0">
                <a:latin typeface="Palatino Linotype" panose="02040502050505030304" pitchFamily="18" charset="0"/>
              </a:rPr>
              <a:t>2</a:t>
            </a:r>
            <a:r>
              <a:rPr lang="en-US" altLang="en-US" dirty="0">
                <a:latin typeface="Arial" charset="0"/>
              </a:rPr>
              <a:t>.</a:t>
            </a:r>
          </a:p>
        </p:txBody>
      </p:sp>
      <p:sp>
        <p:nvSpPr>
          <p:cNvPr id="367623" name="Text Box 7"/>
          <p:cNvSpPr txBox="1">
            <a:spLocks noChangeArrowheads="1"/>
          </p:cNvSpPr>
          <p:nvPr/>
        </p:nvSpPr>
        <p:spPr bwMode="auto">
          <a:xfrm>
            <a:off x="228600" y="2667000"/>
            <a:ext cx="3581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defRPr sz="2400">
                <a:solidFill>
                  <a:schemeClr val="tx1"/>
                </a:solidFill>
                <a:latin typeface="Times New Roman" pitchFamily="18" charset="0"/>
              </a:defRPr>
            </a:lvl1pPr>
            <a:lvl2pPr marL="46037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b="1" dirty="0">
                <a:latin typeface="Arial" charset="0"/>
              </a:rPr>
              <a:t>1</a:t>
            </a:r>
            <a:r>
              <a:rPr lang="en-US" altLang="en-US" b="1" dirty="0">
                <a:latin typeface="Palatino Linotype" panose="02040502050505030304" pitchFamily="18" charset="0"/>
              </a:rPr>
              <a:t>.</a:t>
            </a:r>
            <a:r>
              <a:rPr lang="en-US" altLang="en-US" dirty="0">
                <a:latin typeface="Palatino Linotype" panose="02040502050505030304" pitchFamily="18" charset="0"/>
              </a:rPr>
              <a:t>	When supply decreases, the supply curve shifts leftward from </a:t>
            </a:r>
            <a:r>
              <a:rPr lang="en-US" altLang="en-US" i="1" dirty="0">
                <a:latin typeface="Palatino Linotype" panose="02040502050505030304" pitchFamily="18" charset="0"/>
              </a:rPr>
              <a:t>S</a:t>
            </a:r>
            <a:r>
              <a:rPr lang="en-US" altLang="en-US" baseline="-25000" dirty="0">
                <a:latin typeface="Palatino Linotype" panose="02040502050505030304" pitchFamily="18" charset="0"/>
              </a:rPr>
              <a:t>0</a:t>
            </a:r>
            <a:r>
              <a:rPr lang="en-US" altLang="en-US" dirty="0">
                <a:latin typeface="Palatino Linotype" panose="02040502050505030304" pitchFamily="18" charset="0"/>
              </a:rPr>
              <a:t> to </a:t>
            </a:r>
            <a:r>
              <a:rPr lang="en-US" altLang="en-US" i="1" dirty="0">
                <a:latin typeface="Palatino Linotype" panose="02040502050505030304" pitchFamily="18" charset="0"/>
              </a:rPr>
              <a:t>S</a:t>
            </a:r>
            <a:r>
              <a:rPr lang="en-US" altLang="en-US" baseline="-25000" dirty="0">
                <a:latin typeface="Palatino Linotype" panose="02040502050505030304" pitchFamily="18" charset="0"/>
              </a:rPr>
              <a:t>1</a:t>
            </a:r>
            <a:r>
              <a:rPr lang="en-US" altLang="en-US" dirty="0">
                <a:latin typeface="Palatino Linotype" panose="02040502050505030304" pitchFamily="18" charset="0"/>
              </a:rPr>
              <a:t>.</a:t>
            </a:r>
          </a:p>
        </p:txBody>
      </p:sp>
      <p:sp>
        <p:nvSpPr>
          <p:cNvPr id="367624" name="Text Box 8"/>
          <p:cNvSpPr txBox="1">
            <a:spLocks noChangeArrowheads="1"/>
          </p:cNvSpPr>
          <p:nvPr/>
        </p:nvSpPr>
        <p:spPr bwMode="auto">
          <a:xfrm>
            <a:off x="288925" y="1676400"/>
            <a:ext cx="32162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latin typeface="Palatino Linotype" panose="02040502050505030304" pitchFamily="18" charset="0"/>
              </a:rPr>
              <a:t>Figure 4.7 shows changes in supply.</a:t>
            </a:r>
          </a:p>
        </p:txBody>
      </p:sp>
      <p:sp>
        <p:nvSpPr>
          <p:cNvPr id="367628" name="Rectangle 12"/>
          <p:cNvSpPr>
            <a:spLocks noGrp="1" noChangeArrowheads="1"/>
          </p:cNvSpPr>
          <p:nvPr>
            <p:ph type="title"/>
          </p:nvPr>
        </p:nvSpPr>
        <p:spPr/>
        <p:txBody>
          <a:bodyPr/>
          <a:lstStyle/>
          <a:p>
            <a:r>
              <a:rPr lang="en-US" dirty="0">
                <a:latin typeface="Palatino Linotype" panose="02040502050505030304" pitchFamily="18" charset="0"/>
              </a:rPr>
              <a:t>4.2  SUPPLY</a:t>
            </a:r>
          </a:p>
        </p:txBody>
      </p:sp>
      <p:pic>
        <p:nvPicPr>
          <p:cNvPr id="367633" name="Picture 4" descr="fig0407a_thumb.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1613" y="1647825"/>
            <a:ext cx="486092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g0407b_thum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1613" y="1647825"/>
            <a:ext cx="486092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ig0407c_thumb.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1613" y="1647825"/>
            <a:ext cx="486092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7623"/>
                                        </p:tgtEl>
                                        <p:attrNameLst>
                                          <p:attrName>style.visibility</p:attrName>
                                        </p:attrNameLst>
                                      </p:cBhvr>
                                      <p:to>
                                        <p:strVal val="visible"/>
                                      </p:to>
                                    </p:set>
                                    <p:animEffect transition="in" filter="wipe(left)">
                                      <p:cBhvr>
                                        <p:cTn id="7" dur="500"/>
                                        <p:tgtEl>
                                          <p:spTgt spid="3676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7622"/>
                                        </p:tgtEl>
                                        <p:attrNameLst>
                                          <p:attrName>style.visibility</p:attrName>
                                        </p:attrNameLst>
                                      </p:cBhvr>
                                      <p:to>
                                        <p:strVal val="visible"/>
                                      </p:to>
                                    </p:set>
                                    <p:animEffect transition="in" filter="wipe(left)">
                                      <p:cBhvr>
                                        <p:cTn id="12" dur="500"/>
                                        <p:tgtEl>
                                          <p:spTgt spid="3676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2" grpId="0" autoUpdateAnimBg="0"/>
      <p:bldP spid="36762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dirty="0" smtClean="0">
                <a:latin typeface="Palatino Linotype" panose="02040502050505030304" pitchFamily="18" charset="0"/>
              </a:rPr>
              <a:t>Determinants of Supply</a:t>
            </a:r>
          </a:p>
        </p:txBody>
      </p:sp>
      <p:sp>
        <p:nvSpPr>
          <p:cNvPr id="8195" name="Rectangle 3"/>
          <p:cNvSpPr>
            <a:spLocks noGrp="1" noChangeArrowheads="1"/>
          </p:cNvSpPr>
          <p:nvPr>
            <p:ph type="body" sz="half" idx="1"/>
          </p:nvPr>
        </p:nvSpPr>
        <p:spPr/>
        <p:txBody>
          <a:bodyPr>
            <a:normAutofit/>
          </a:bodyPr>
          <a:lstStyle/>
          <a:p>
            <a:pPr eaLnBrk="1" hangingPunct="1">
              <a:defRPr/>
            </a:pPr>
            <a:endParaRPr lang="en-US" sz="2400" b="0" dirty="0" smtClean="0"/>
          </a:p>
        </p:txBody>
      </p:sp>
      <p:graphicFrame>
        <p:nvGraphicFramePr>
          <p:cNvPr id="2" name="Table 1"/>
          <p:cNvGraphicFramePr>
            <a:graphicFrameLocks noGrp="1"/>
          </p:cNvGraphicFramePr>
          <p:nvPr>
            <p:extLst>
              <p:ext uri="{D42A27DB-BD31-4B8C-83A1-F6EECF244321}">
                <p14:modId xmlns:p14="http://schemas.microsoft.com/office/powerpoint/2010/main" val="1456636800"/>
              </p:ext>
            </p:extLst>
          </p:nvPr>
        </p:nvGraphicFramePr>
        <p:xfrm>
          <a:off x="214211" y="1600192"/>
          <a:ext cx="4399699" cy="4533916"/>
        </p:xfrm>
        <a:graphic>
          <a:graphicData uri="http://schemas.openxmlformats.org/drawingml/2006/table">
            <a:tbl>
              <a:tblPr firstRow="1" firstCol="1" bandRow="1">
                <a:tableStyleId>{5C22544A-7EE6-4342-B048-85BDC9FD1C3A}</a:tableStyleId>
              </a:tblPr>
              <a:tblGrid>
                <a:gridCol w="879848">
                  <a:extLst>
                    <a:ext uri="{9D8B030D-6E8A-4147-A177-3AD203B41FA5}">
                      <a16:colId xmlns:a16="http://schemas.microsoft.com/office/drawing/2014/main" val="20000"/>
                    </a:ext>
                  </a:extLst>
                </a:gridCol>
                <a:gridCol w="879848">
                  <a:extLst>
                    <a:ext uri="{9D8B030D-6E8A-4147-A177-3AD203B41FA5}">
                      <a16:colId xmlns:a16="http://schemas.microsoft.com/office/drawing/2014/main" val="20001"/>
                    </a:ext>
                  </a:extLst>
                </a:gridCol>
                <a:gridCol w="879848">
                  <a:extLst>
                    <a:ext uri="{9D8B030D-6E8A-4147-A177-3AD203B41FA5}">
                      <a16:colId xmlns:a16="http://schemas.microsoft.com/office/drawing/2014/main" val="20002"/>
                    </a:ext>
                  </a:extLst>
                </a:gridCol>
                <a:gridCol w="879848">
                  <a:extLst>
                    <a:ext uri="{9D8B030D-6E8A-4147-A177-3AD203B41FA5}">
                      <a16:colId xmlns:a16="http://schemas.microsoft.com/office/drawing/2014/main" val="20003"/>
                    </a:ext>
                  </a:extLst>
                </a:gridCol>
                <a:gridCol w="880307">
                  <a:extLst>
                    <a:ext uri="{9D8B030D-6E8A-4147-A177-3AD203B41FA5}">
                      <a16:colId xmlns:a16="http://schemas.microsoft.com/office/drawing/2014/main" val="20004"/>
                    </a:ext>
                  </a:extLst>
                </a:gridCol>
              </a:tblGrid>
              <a:tr h="213268">
                <a:tc gridSpan="5">
                  <a:txBody>
                    <a:bodyPr/>
                    <a:lstStyle/>
                    <a:p>
                      <a:pPr marL="0" marR="0" algn="ctr">
                        <a:spcBef>
                          <a:spcPts val="0"/>
                        </a:spcBef>
                        <a:spcAft>
                          <a:spcPts val="0"/>
                        </a:spcAft>
                      </a:pPr>
                      <a:r>
                        <a:rPr lang="en-US" sz="1200" dirty="0">
                          <a:effectLst/>
                        </a:rPr>
                        <a:t>Determinants of Supply</a:t>
                      </a:r>
                      <a:endParaRPr lang="en-US" sz="900" dirty="0">
                        <a:effectLst/>
                        <a:latin typeface="Times New Roman" panose="02020603050405020304" pitchFamily="18" charset="0"/>
                        <a:ea typeface="Times New Roman" panose="02020603050405020304" pitchFamily="18" charset="0"/>
                      </a:endParaRPr>
                    </a:p>
                  </a:txBody>
                  <a:tcPr marL="49621" marR="4962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0027">
                <a:tc>
                  <a:txBody>
                    <a:bodyPr/>
                    <a:lstStyle/>
                    <a:p>
                      <a:pPr marL="0" marR="0">
                        <a:spcBef>
                          <a:spcPts val="0"/>
                        </a:spcBef>
                        <a:spcAft>
                          <a:spcPts val="0"/>
                        </a:spcAft>
                      </a:pPr>
                      <a:r>
                        <a:rPr lang="en-US" sz="1000">
                          <a:effectLst/>
                        </a:rPr>
                        <a:t>P</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1"/>
                  </a:ext>
                </a:extLst>
              </a:tr>
              <a:tr h="180027">
                <a:tc>
                  <a:txBody>
                    <a:bodyPr/>
                    <a:lstStyle/>
                    <a:p>
                      <a:pPr marL="0" marR="0">
                        <a:spcBef>
                          <a:spcPts val="0"/>
                        </a:spcBef>
                        <a:spcAft>
                          <a:spcPts val="0"/>
                        </a:spcAft>
                      </a:pPr>
                      <a:r>
                        <a:rPr lang="en-US" sz="1000">
                          <a:effectLst/>
                        </a:rPr>
                        <a:t>R</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X</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A</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2"/>
                  </a:ext>
                </a:extLst>
              </a:tr>
              <a:tr h="180027">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P</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X</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C</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3"/>
                  </a:ext>
                </a:extLst>
              </a:tr>
              <a:tr h="180027">
                <a:tc>
                  <a:txBody>
                    <a:bodyPr/>
                    <a:lstStyle/>
                    <a:p>
                      <a:pPr marL="0" marR="0">
                        <a:spcBef>
                          <a:spcPts val="0"/>
                        </a:spcBef>
                        <a:spcAft>
                          <a:spcPts val="0"/>
                        </a:spcAft>
                      </a:pPr>
                      <a:r>
                        <a:rPr lang="en-US" sz="1000">
                          <a:effectLst/>
                        </a:rPr>
                        <a:t>D</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H</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4"/>
                  </a:ext>
                </a:extLst>
              </a:tr>
              <a:tr h="180027">
                <a:tc>
                  <a:txBody>
                    <a:bodyPr/>
                    <a:lstStyle/>
                    <a:p>
                      <a:pPr marL="0" marR="0">
                        <a:spcBef>
                          <a:spcPts val="0"/>
                        </a:spcBef>
                        <a:spcAft>
                          <a:spcPts val="0"/>
                        </a:spcAft>
                      </a:pPr>
                      <a:r>
                        <a:rPr lang="en-US" sz="1000">
                          <a:effectLst/>
                        </a:rPr>
                        <a:t>U</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C</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N</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5"/>
                  </a:ext>
                </a:extLst>
              </a:tr>
              <a:tr h="180027">
                <a:tc>
                  <a:txBody>
                    <a:bodyPr/>
                    <a:lstStyle/>
                    <a:p>
                      <a:pPr marL="0" marR="0">
                        <a:spcBef>
                          <a:spcPts val="0"/>
                        </a:spcBef>
                        <a:spcAft>
                          <a:spcPts val="0"/>
                        </a:spcAft>
                      </a:pPr>
                      <a:r>
                        <a:rPr lang="en-US" sz="1000">
                          <a:effectLst/>
                        </a:rPr>
                        <a:t>C</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6"/>
                  </a:ext>
                </a:extLst>
              </a:tr>
              <a:tr h="180027">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A</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L</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7"/>
                  </a:ext>
                </a:extLst>
              </a:tr>
              <a:tr h="180027">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8"/>
                  </a:ext>
                </a:extLst>
              </a:tr>
              <a:tr h="180027">
                <a:tc>
                  <a:txBody>
                    <a:bodyPr/>
                    <a:lstStyle/>
                    <a:p>
                      <a:pPr marL="0" marR="0">
                        <a:spcBef>
                          <a:spcPts val="0"/>
                        </a:spcBef>
                        <a:spcAft>
                          <a:spcPts val="0"/>
                        </a:spcAft>
                      </a:pPr>
                      <a:r>
                        <a:rPr lang="en-US" sz="1000">
                          <a:effectLst/>
                        </a:rPr>
                        <a:t>V</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dirty="0">
                          <a:effectLst/>
                        </a:rPr>
                        <a:t> </a:t>
                      </a:r>
                      <a:endParaRPr lang="en-US" sz="900" dirty="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G</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9"/>
                  </a:ext>
                </a:extLst>
              </a:tr>
              <a:tr h="180027">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Y</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0"/>
                  </a:ext>
                </a:extLst>
              </a:tr>
              <a:tr h="180027">
                <a:tc>
                  <a:txBody>
                    <a:bodyPr/>
                    <a:lstStyle/>
                    <a:p>
                      <a:pPr marL="0" marR="0">
                        <a:spcBef>
                          <a:spcPts val="0"/>
                        </a:spcBef>
                        <a:spcAft>
                          <a:spcPts val="0"/>
                        </a:spcAft>
                      </a:pPr>
                      <a:r>
                        <a:rPr lang="en-US" sz="1000">
                          <a:effectLst/>
                        </a:rPr>
                        <a:t>Y</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N</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1"/>
                  </a:ext>
                </a:extLst>
              </a:tr>
              <a:tr h="180027">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2"/>
                  </a:ext>
                </a:extLst>
              </a:tr>
              <a:tr h="180027">
                <a:tc>
                  <a:txBody>
                    <a:bodyPr/>
                    <a:lstStyle/>
                    <a:p>
                      <a:pPr marL="0" marR="0">
                        <a:spcBef>
                          <a:spcPts val="0"/>
                        </a:spcBef>
                        <a:spcAft>
                          <a:spcPts val="0"/>
                        </a:spcAft>
                      </a:pPr>
                      <a:r>
                        <a:rPr lang="en-US" sz="1000">
                          <a:effectLst/>
                        </a:rPr>
                        <a:t>P</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G</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3"/>
                  </a:ext>
                </a:extLst>
              </a:tr>
              <a:tr h="180027">
                <a:tc>
                  <a:txBody>
                    <a:bodyPr/>
                    <a:lstStyle/>
                    <a:p>
                      <a:pPr marL="0" marR="0">
                        <a:spcBef>
                          <a:spcPts val="0"/>
                        </a:spcBef>
                        <a:spcAft>
                          <a:spcPts val="0"/>
                        </a:spcAft>
                      </a:pPr>
                      <a:r>
                        <a:rPr lang="en-US" sz="1000">
                          <a:effectLst/>
                        </a:rPr>
                        <a:t>R</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N</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U</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4"/>
                  </a:ext>
                </a:extLst>
              </a:tr>
              <a:tr h="180027">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P</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V</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B</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L</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5"/>
                  </a:ext>
                </a:extLst>
              </a:tr>
              <a:tr h="180027">
                <a:tc>
                  <a:txBody>
                    <a:bodyPr/>
                    <a:lstStyle/>
                    <a:p>
                      <a:pPr marL="0" marR="0">
                        <a:spcBef>
                          <a:spcPts val="0"/>
                        </a:spcBef>
                        <a:spcAft>
                          <a:spcPts val="0"/>
                        </a:spcAft>
                      </a:pPr>
                      <a:r>
                        <a:rPr lang="en-US" sz="1000">
                          <a:effectLst/>
                        </a:rPr>
                        <a:t>C</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U</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L</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6"/>
                  </a:ext>
                </a:extLst>
              </a:tr>
              <a:tr h="180027">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R</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7"/>
                  </a:ext>
                </a:extLst>
              </a:tr>
              <a:tr h="180027">
                <a:tc>
                  <a:txBody>
                    <a:bodyPr/>
                    <a:lstStyle/>
                    <a:p>
                      <a:pPr marL="0" marR="0">
                        <a:spcBef>
                          <a:spcPts val="0"/>
                        </a:spcBef>
                        <a:spcAft>
                          <a:spcPts val="0"/>
                        </a:spcAft>
                      </a:pPr>
                      <a:r>
                        <a:rPr lang="en-US" sz="1000">
                          <a:effectLst/>
                        </a:rPr>
                        <a:t>OF</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D</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R</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8"/>
                  </a:ext>
                </a:extLst>
              </a:tr>
              <a:tr h="180027">
                <a:tc>
                  <a:txBody>
                    <a:bodyPr/>
                    <a:lstStyle/>
                    <a:p>
                      <a:pPr marL="0" marR="0">
                        <a:spcBef>
                          <a:spcPts val="0"/>
                        </a:spcBef>
                        <a:spcAft>
                          <a:spcPts val="0"/>
                        </a:spcAft>
                      </a:pPr>
                      <a:r>
                        <a:rPr lang="en-US" sz="1000">
                          <a:effectLst/>
                        </a:rPr>
                        <a:t>Other Goods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Cost of</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G</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9"/>
                  </a:ext>
                </a:extLst>
              </a:tr>
              <a:tr h="180027">
                <a:tc>
                  <a:txBody>
                    <a:bodyPr/>
                    <a:lstStyle/>
                    <a:p>
                      <a:pPr marL="0" marR="0">
                        <a:spcBef>
                          <a:spcPts val="0"/>
                        </a:spcBef>
                        <a:spcAft>
                          <a:spcPts val="0"/>
                        </a:spcAft>
                      </a:pPr>
                      <a:r>
                        <a:rPr lang="en-US" sz="1000">
                          <a:effectLst/>
                        </a:rPr>
                        <a:t>that can be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Number of</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0"/>
                  </a:ext>
                </a:extLst>
              </a:tr>
              <a:tr h="180027">
                <a:tc>
                  <a:txBody>
                    <a:bodyPr/>
                    <a:lstStyle/>
                    <a:p>
                      <a:pPr marL="0" marR="0">
                        <a:spcBef>
                          <a:spcPts val="0"/>
                        </a:spcBef>
                        <a:spcAft>
                          <a:spcPts val="0"/>
                        </a:spcAft>
                      </a:pPr>
                      <a:r>
                        <a:rPr lang="en-US" sz="1000">
                          <a:effectLst/>
                        </a:rPr>
                        <a:t>Produced</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1"/>
                  </a:ext>
                </a:extLst>
              </a:tr>
              <a:tr h="180027">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2"/>
                  </a:ext>
                </a:extLst>
              </a:tr>
              <a:tr h="180027">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3"/>
                  </a:ext>
                </a:extLst>
              </a:tr>
              <a:tr h="180027">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dirty="0">
                          <a:effectLst/>
                        </a:rPr>
                        <a:t> </a:t>
                      </a:r>
                      <a:endParaRPr lang="en-US" sz="900" dirty="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4"/>
                  </a:ext>
                </a:extLst>
              </a:tr>
            </a:tbl>
          </a:graphicData>
        </a:graphic>
      </p:graphicFrame>
      <p:sp>
        <p:nvSpPr>
          <p:cNvPr id="3" name="Content Placeholder 2"/>
          <p:cNvSpPr>
            <a:spLocks noGrp="1"/>
          </p:cNvSpPr>
          <p:nvPr>
            <p:ph sz="half" idx="2"/>
          </p:nvPr>
        </p:nvSpPr>
        <p:spPr>
          <a:xfrm>
            <a:off x="4856899" y="1417638"/>
            <a:ext cx="4038600" cy="4945062"/>
          </a:xfrm>
        </p:spPr>
        <p:txBody>
          <a:bodyPr>
            <a:normAutofit/>
          </a:bodyPr>
          <a:lstStyle/>
          <a:p>
            <a:r>
              <a:rPr lang="en-US" sz="2000" b="1" dirty="0">
                <a:latin typeface="Palatino Linotype" panose="02040502050505030304" pitchFamily="18" charset="0"/>
              </a:rPr>
              <a:t>Change in supply-</a:t>
            </a:r>
            <a:r>
              <a:rPr lang="en-US" sz="2000" dirty="0">
                <a:latin typeface="Palatino Linotype" panose="02040502050505030304" pitchFamily="18" charset="0"/>
              </a:rPr>
              <a:t> </a:t>
            </a:r>
            <a:r>
              <a:rPr lang="en-US" dirty="0">
                <a:latin typeface="Palatino Linotype" panose="02040502050505030304" pitchFamily="18" charset="0"/>
              </a:rPr>
              <a:t>occurs when our supply curve shifts right or </a:t>
            </a:r>
            <a:r>
              <a:rPr lang="en-US" dirty="0" smtClean="0">
                <a:latin typeface="Palatino Linotype" panose="02040502050505030304" pitchFamily="18" charset="0"/>
              </a:rPr>
              <a:t>left.  There are 9 determinants:</a:t>
            </a:r>
            <a:endParaRPr lang="en-US" dirty="0">
              <a:latin typeface="Palatino Linotype" panose="02040502050505030304" pitchFamily="18" charset="0"/>
            </a:endParaRPr>
          </a:p>
          <a:p>
            <a:r>
              <a:rPr lang="en-US" dirty="0" smtClean="0">
                <a:latin typeface="Palatino Linotype" panose="02040502050505030304" pitchFamily="18" charset="0"/>
              </a:rPr>
              <a:t>Productivity</a:t>
            </a:r>
          </a:p>
          <a:p>
            <a:r>
              <a:rPr lang="en-US" dirty="0" smtClean="0">
                <a:latin typeface="Palatino Linotype" panose="02040502050505030304" pitchFamily="18" charset="0"/>
              </a:rPr>
              <a:t>Expectations</a:t>
            </a:r>
          </a:p>
          <a:p>
            <a:r>
              <a:rPr lang="en-US" dirty="0" smtClean="0">
                <a:latin typeface="Palatino Linotype" panose="02040502050505030304" pitchFamily="18" charset="0"/>
              </a:rPr>
              <a:t>Taxes</a:t>
            </a:r>
          </a:p>
          <a:p>
            <a:r>
              <a:rPr lang="en-US" dirty="0" smtClean="0">
                <a:latin typeface="Palatino Linotype" panose="02040502050505030304" pitchFamily="18" charset="0"/>
              </a:rPr>
              <a:t>Technology</a:t>
            </a:r>
          </a:p>
          <a:p>
            <a:r>
              <a:rPr lang="en-US" dirty="0" smtClean="0">
                <a:latin typeface="Palatino Linotype" panose="02040502050505030304" pitchFamily="18" charset="0"/>
              </a:rPr>
              <a:t>Price of other goods</a:t>
            </a:r>
          </a:p>
          <a:p>
            <a:r>
              <a:rPr lang="en-US" dirty="0" smtClean="0">
                <a:latin typeface="Palatino Linotype" panose="02040502050505030304" pitchFamily="18" charset="0"/>
              </a:rPr>
              <a:t>Inputs (cost of)</a:t>
            </a:r>
          </a:p>
          <a:p>
            <a:r>
              <a:rPr lang="en-US" dirty="0" smtClean="0">
                <a:latin typeface="Palatino Linotype" panose="02040502050505030304" pitchFamily="18" charset="0"/>
              </a:rPr>
              <a:t>Gov’t Regulations</a:t>
            </a:r>
          </a:p>
          <a:p>
            <a:r>
              <a:rPr lang="en-US" dirty="0" smtClean="0">
                <a:latin typeface="Palatino Linotype" panose="02040502050505030304" pitchFamily="18" charset="0"/>
              </a:rPr>
              <a:t>Subsidies</a:t>
            </a:r>
          </a:p>
          <a:p>
            <a:r>
              <a:rPr lang="en-US" dirty="0" smtClean="0">
                <a:latin typeface="Palatino Linotype" panose="02040502050505030304" pitchFamily="18" charset="0"/>
              </a:rPr>
              <a:t>Sellers (number of)</a:t>
            </a:r>
            <a:endParaRPr lang="en-US" dirty="0">
              <a:latin typeface="Palatino Linotype" panose="02040502050505030304" pitchFamily="18" charset="0"/>
            </a:endParaRPr>
          </a:p>
        </p:txBody>
      </p:sp>
    </p:spTree>
    <p:extLst>
      <p:ext uri="{BB962C8B-B14F-4D97-AF65-F5344CB8AC3E}">
        <p14:creationId xmlns:p14="http://schemas.microsoft.com/office/powerpoint/2010/main" val="174988770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dirty="0" smtClean="0">
                <a:latin typeface="Palatino Linotype" panose="02040502050505030304" pitchFamily="18" charset="0"/>
              </a:rPr>
              <a:t>Determinants…</a:t>
            </a:r>
            <a:r>
              <a:rPr lang="en-US" dirty="0" smtClean="0">
                <a:solidFill>
                  <a:srgbClr val="C00000"/>
                </a:solidFill>
                <a:latin typeface="Palatino Linotype" panose="02040502050505030304" pitchFamily="18" charset="0"/>
              </a:rPr>
              <a:t>P</a:t>
            </a:r>
            <a:r>
              <a:rPr lang="en-US" dirty="0" smtClean="0">
                <a:latin typeface="Palatino Linotype" panose="02040502050505030304" pitchFamily="18" charset="0"/>
              </a:rPr>
              <a:t>ETT PIGSS</a:t>
            </a:r>
          </a:p>
        </p:txBody>
      </p:sp>
      <p:sp>
        <p:nvSpPr>
          <p:cNvPr id="9219" name="Rectangle 3"/>
          <p:cNvSpPr>
            <a:spLocks noGrp="1" noChangeArrowheads="1"/>
          </p:cNvSpPr>
          <p:nvPr>
            <p:ph type="body" sz="half" idx="1"/>
          </p:nvPr>
        </p:nvSpPr>
        <p:spPr/>
        <p:txBody>
          <a:bodyPr>
            <a:normAutofit lnSpcReduction="10000"/>
          </a:bodyPr>
          <a:lstStyle/>
          <a:p>
            <a:pPr eaLnBrk="1" hangingPunct="1">
              <a:lnSpc>
                <a:spcPct val="90000"/>
              </a:lnSpc>
              <a:defRPr/>
            </a:pPr>
            <a:r>
              <a:rPr lang="en-US" sz="2800" b="1" dirty="0" smtClean="0">
                <a:latin typeface="Palatino Linotype" panose="02040502050505030304" pitchFamily="18" charset="0"/>
              </a:rPr>
              <a:t>Productivity</a:t>
            </a:r>
            <a:r>
              <a:rPr lang="en-US" sz="2800" dirty="0" smtClean="0">
                <a:latin typeface="Palatino Linotype" panose="02040502050505030304" pitchFamily="18" charset="0"/>
              </a:rPr>
              <a:t>-</a:t>
            </a:r>
            <a:r>
              <a:rPr lang="en-US" sz="2800" b="0" dirty="0" smtClean="0">
                <a:latin typeface="Palatino Linotype" panose="02040502050505030304" pitchFamily="18" charset="0"/>
              </a:rPr>
              <a:t> is the efficiency of workers or the work process, when workers are happy or better trained they are more productive and supply increases, when they are unhappy or poorly trained productivity decreases so supply decreases</a:t>
            </a:r>
          </a:p>
        </p:txBody>
      </p:sp>
      <p:sp>
        <p:nvSpPr>
          <p:cNvPr id="2" name="Content Placeholder 1"/>
          <p:cNvSpPr>
            <a:spLocks noGrp="1"/>
          </p:cNvSpPr>
          <p:nvPr>
            <p:ph sz="half" idx="2"/>
          </p:nvPr>
        </p:nvSpPr>
        <p:spPr/>
        <p:txBody>
          <a:bodyPr/>
          <a:lstStyle/>
          <a:p>
            <a:pPr>
              <a:defRPr/>
            </a:pPr>
            <a:endParaRPr lang="en-US" dirty="0"/>
          </a:p>
        </p:txBody>
      </p:sp>
      <p:sp>
        <p:nvSpPr>
          <p:cNvPr id="9221" name="AutoShape 6" descr="data:image/jpeg;base64,/9j/4AAQSkZJRgABAQAAAQABAAD/2wCEAAkGBhQSERQUEhQVFRUUFBkWFBQVFxcUFBQVFBcVFhUXFBQXHCYeFxojGhQUHy8gIycpLCwsFSAxNTAqNSYrLCkBCQoKDgwOFw8PGCwcHx8sKSwsLCkpKSksKSkpKSkpLCktKSksLCwpLCwpKSksLCwpKSksKSksKSksKSwpKSwpKf/AABEIAMkA+wMBIgACEQEDEQH/xAAcAAABBQEBAQAAAAAAAAAAAAAAAwQFBgcCAQj/xABPEAACAAQDAwULBwoFAgcBAAABAgADBBEFEiEGMUETIlFhcQcUMjRUc4GRk7LRFiMzobGz0hUkQlJydIKSwfAlNVNi00PhCBdjlKKkwkT/xAAZAQEAAwEBAAAAAAAAAAAAAAAAAQIDBAX/xAAhEQEAAgICAwEBAQEAAAAAAAAAAQIDERITITFRBCJBgf/aAAwDAQACEQMRAD8Aw2CCCAII6loWIABJJsANSSdwA4xIHZqq8mn+ymfCAjYIkvk3VeTT/ZP8IPk3VeTT/ZP8ICNgiS+TdV5NP9k/wg+TdV5NP9k/wgI2CJL5NVXk0/2T/CD5N1Xk0/2T/CAjYIkvk3VeTT/ZP8IPk3VeTT/ZP8ICNgiS+TdV5NP9k/wg+TVV5NP9k/wgI2CJL5N1Xk0/2T/CD5N1Xk0/2T/CAjYIkvk3VeTT/ZP8IPk3VeTT/ZP8ICNgiS+TdV5NP9k/wg+TdV5NP9k/wgI2CJL5NVXk0/2T/CD5N1Xk0/2T/CAjYIkvk3VeTT/ZP8IPk3VeTT/ZP8ICNgiS+TVV5NP9k/wg+TdV5NP9k/wgI2CJL5N1Xk0/2T/CD5N1Xk0/2T/CAjYIc1mGzZNuVlvLzajOrJe2+2Yaw2gCCCCAIIIIB/gHjVP5+X76xs+LSUlU9CZcqSDMpVZyZMlizX3szISTGMYB41T+fl++sbVj4/NsO/c1+2EK2nwZ08wEay5HsJH/ABx7JcZvo5PsJH4IKVebHVOnOPbF9M9yUcD/AEpHsJH4IQqZlhpLkewkf8cO5iw1rF5sVlKnDHZvfYT5rLfd3vT/APHGk0tLLKi8mRw/6Ej8EZQB+fj9qNho5fNHYIhLoYbKt9BT+wk/gjtcMk3tyFPu/wBCT+CHnJ6CFElc6CUamHSr/QU/sJP4Im5Wz9OVB72p/YSfwQ1lyudE+CqSs7kKqjMzMQqqBvLMdAILQjl2dpr+LU/sJP4YVXZyl8lp/YSvwxnm1Pd0kymKUMvlyNDOmXWV/Ag5zdptENhPd/qBMHfEmSyE6mWGRlHVziDBLYhsvSeS03sJX4Y5XZil1/Nab2Er8MJ4VtxRTyoWpk5nQMELhW14EHj1ROol9RugIqTsvS+S03sJX4Ycytk6O2tJTewlfhiSlS4XUaQFaxPZmlUDLS0w1/0JX4Y7bZel5v5rTa7/AJiV+GJXFEuo7YVZPBiBDDZWkz271prdHISvwwiuzNLy5XvWmy9HISvwxYMnP9EIKnzxPVEofPHdLxd6ataXIWTLQblFPT2+uXFVO11T0yv/AG1N/wAUT/dkW2IvFJIghLfK+p6ZX/tqb/ihxh21U9pssMZRDTEBHe9NqCwBH0XRFfIh3hI+fledT31gna4d2akSVVlJaKiLOmWVFCqLy6YmyjQaxncaT3cPHX89M+6pozaCRBBBAEEEEA/wDxqn8/L99Y23HB+bYf8Aua/bGJYB41T+fl++sbdjQ/NsP/c1+2JhW3o1pF5sdUy88x1SjSOqQc8xdmVmrDatXmw/mJDWuTSIkZyqfn47Y2Shl80dgjH0H5+O2Now9OaOwRRaDvk+aIUly+d6IW5PmiFJS8+JWQOPbQSKGWZ1QxA1CIvhzWH6KD+p0EYttt3SqjETkb5qnU8yQh003NMb9NvqHACGe3m0E2rrZrTRl5N2lpLvcS1RiLDrJFyeJiuxCRBBBBIvFo2W7oVXRumWazSlcMZLsxlm17X4ga8DrYRV4BAfX2xu0q1snPdCykBshuuouCL6jiO0GLAIwn/w44p85VSDxRJq/wAJKsP/AJrG6IlvXf1wCNatwO2Fbbo5qBcemFBAeZdYQQfOHshzCSjnHsgPmfuzj/EnikFYvPdoH+Jt/fRFJYQZ7IkQ7wgfPyvOp76w2YQ7wj6eV51PfEBce7h46/npn3VNGbRpPdw8dfz0z7qmjNoNBBBBAEEEEA/wDxqn8/L99Y2/GvFcP/c1+2MQwDxqn8/L99Y2/GR+a4f+5r9sTCtvRKl8GO6Mc4xxSboVo/CMXZnTiG9fuhzM4QnVS76REjNkH5+O2Nqw5OaOwRi7C2IAdcbZhp5o7BFYWhKBeaI7lLzx6I6VNBAq870RMr6fLe3BX8o1mS+Xvmba4sfDN7jtvEJFv7rVFyeL1Vlyh2WYOvlEViw7WzRU5MoswUakm0VS4giblbG1TMFWVv8A0rjL67wxrsKeVNeUdWTfbsB09cVi9Z9StNLfDenpWc2UEnqiUm7MTFTMd4BNuoC5+oRdNjsEUSlbKNQDc9MTVTQjlEDC6ki46ibGOK36v74w7K/l/jlLr/w3UF5lZOKnRZctW4c4szAdfNSN1ijdx7Ce98PKZQCKmepYfp5JrIGPoW38MXmO9wy5mDSOo8aPYAjkDWOo8EB8z92n/M2/voilMIu3dq/zRuz4RS2EGRBhDvCPp5XnU98Q3Ih1g6Xnyh/6qe8IC293Dx1/PTPuqaM2jSe7h46/npn3VNGbQaiCCCAIIIIB/gHjVP5+X76xuOL+K4f+5r9sYdgHjVP5+X76xs20deEp8OB40Sn64mFbei9N4Ij2i8MxFU2OpaFqDFlzHri7JNO26PJh+yGvfwJtCsycN99LRG1mezx/iQ7f6xtOG+COwRizuDiAI11jZcIniw14CKphYkHNEC+FHInrlGsJtUqG3jdBoyDum4Sk/EJvKc3LJlWfjuPr7OqKVshhvz00MLmXp9Zv9kant9SpMaXPWzZSFmA8QGuhPVqw9Iin0aBZ8yYAF5QLdRqAVFjrxvoY4M15jlEu+la2ito/6WfatZJyrKmTWHBFNh2m3xjqXt7TZs06jdJlrZigY26CTYmHFfgCzwCLg8bErf1Q2pNi1V2mEab9SWt1C8ctb4ePn26Jrl349H7bWSuQaaiHk10Ay216AIp+IbW1ExwovIvZtxLMp3EabouQkBqWYnAEkfaD64Z02FowWYw3AD0Dh2RXFfHXc6Xy472iI22fYR2NBIZ2zuylmawXMzMxZio0BJJifiA2Fcd4SDuupIHazRP3j16W3WHj2jUzDxo9hKfPVRqQI7VwdxEW2q6ggjkzBe19YkfNfdqH+KN2D+kUtli492OoV8UYqb2sPTpFQeDIiwhzhBtPledT3hDdocYT9PK86nviAtndw8dfz0z7qmjNo0nu4eOv56Z91TRm0GoggggCCCCAf4B41T+fl++sa9tZhfKycNPRRKPrvGQ4B41T+fl++sbdjB+Yw79zX7YK29KnS7PEg68YcYfg5WYLnfEpQvoe2CVM56xLPRdaGxGvbHGKPlks3QNIcPNgnYcZkkqxy5tN1z6oEzpQ9k05WqZjv/7xpMipK2t6YrGB7KClnO5mlxluFyZWOvTmItFnl1C2uFFyOPC/WYhXnEHhxVrn6oa4jXOUuL3iGxPGmVsq6g6X434/bHVFiBmLlJsy9B324wT2wZVBmM1uDcDDKbS8m+U77Xte5/v4Q/8AlA7sVJ56vyYBsStgOdc9IMcbWUJRkmDjLyMf9ysWF+3MR6oxzUi1ZbYMuraKU1Va0SGIzPmmsQpI3xWKHEQbXhzW1bN4IzW4E2EeNbD5e7T9P86c0uKckrZ5btpYAMtjDiTUfNFdwJuq9APCIydWzNxlyr23ksfq0vCVHUNmAYg5jYBY3rjiVMmS1I8rtS45PloEQnKosOoCHCbT1VrKWPZcxHTsUlXRVFrm2u88ItUpRKklt24/ZHqxTUPCtl/1VsVx+qa2YOLcbG0OcD22nK12NwN8XKTPNr3sD2iEaiWkzRkRh/uUExbip2GUvukEMTa62inY7t1PZ2mISNDpFpmbKSHuFunSVOg7FN4qu0Oxk6WjGV88tjbKDym7inH0ROk89spq69p04u5uxOsLND3Ddiq2c90ppu/9ICXfqHKEXPZCT0EzMy8nMzIbOuRrqR+sLaQWkyeF8K+nledT3xCE1bb9O3SF8K+nledT3xBC2d3Dx1/PTPuqaM2jSe7h46/npn3VNGbQaiCCCAIIIIB/gHjVP5+X76xtuNoTT4dbyNftjEsA8ap/Py/fWN7q5tqbD/3NftgpedQr9DJax0O/oh1S4Yc4aYQgHSRmPYIcTJ7HXdbd0RF4lU5hpow3jiL7iOoxdzzdOz1lLqhvpu3+qPEmhwLHs6Iq3frpbOCOi4tfrEejFACbHr9MRMKTO0xUm7I3QSD6en0i3pgnvlN+HR2axF5mmAlQWuNfR1/3uh9UUr8mrNYrpmsb6f39sY2y0idTLSuDJaNxWTRpOV0J13k9rkk/baFEomzlwCBwB3w4SaCbjU33w9E9eJAtGjJTVnCVXZX0zhW7GBI+wxe6mmWYpluN4t6DFK2vw8zJ8qdKIIVSHI7bj6ifVFppa1Xp1dpgllVszm1gVHG/Hj6YJmfWlKxbAJkgsVNwOJ6Os/1hPC8TVrq/NPQePYYlsa23RZMy2Wa3gyn0HO/WZRwA1HoimYDjKLMXlk5UZrMLAhkYnPcfrDeCOi0YXw8nbizWiFon4bTjnE626THOHS0L8og5qaA7h1n1Q9fZyQWPJhApNwwAPNPReHGJUaS0ReBJOUb2IGno1iKYorO9mX9FrxqI0isKn8rWDoE1AOiwIvaNIn4jmWcO3184faIpOC4dkZXbKlnDEX3HNf6gBFm2Uwp6lJ07OgTlHuL882J4cFvxPQY33Dk42lMLiFlVd3D1DX++qOWrspzHoN4c4L3tVS+VlHModkJudGTRhwvwIPEEQvW4DJmCxG4g7yN3A66jqiUekNKxKa5tToNf03JVdegAXb0Q4p8LmE3nTnduhOag6t8LOTLLBtQPBtvItxvDH8qsdAyIOi4J9Z09UEH02iGYEE3AsL8IRYTEJOdmB3/9zvhH8ojcXv1giEp2KKON4GylRMDiz84dDAEfXES2z9I0xCZMvNnU5lGU3BHFbfXHU3FQdben/txjmmxVS6Aje67u0QWiVP7uHjz+emfdUsZtGk93Dx5/PTPuqWM2g7BBBBAEEEEA/wAA8ap/Py/fWN2xIHvWgPDvNes7+AjCcA8ap/Py/fWNT232g73lYYDfK1CpNt/hWiYUyeklLdzxt1Hf6ok5GFSyLzed0ACwHTFMw3ayWTdWUDr8K/WOETo2hARnJvlVmtprYExO3Jp1tHtBS07iWJCVE9wPm28FV3gzH1sOoaxEpJSYys6S0ud0pMij0Ek+uKbhFS015k5mHKO5ZieN9YuFHiKTFKsRccBvEef+nLf1V6/5cGOPNvaaQCWct+Y+gO70GDNyTiW30bjKpPAn9E9R4GI5avTk5moP0b8HA3qehh9ce1VegQpOYbtCd5A4dojzuMz5etzj0idpK6ZRMLLnRtAQdzcAYrGNYhWMoeZKmy5bbiUdUP8AERYxYavaiaFlzpbBbHmtbU65b69V4R2jn085GabMmNMynK5ms/O/ZYnTstHqYs0xWItDysn5K2tNq6hUpOMumgJ7b/0MJ1WLO4K3OU8L6eqGMEdbi4VESezkp2qEVDYk849CDVr+gGIyJ7ZCqSXMZnYLdbXJtoTrFLzMVnTWkRyjbUE5OYi6BdOgAX4AACPfyKw51rAbjp9sQJ21pUtqXyjQKCfr/rDzBu6MKuolUyysvLOJa5jdVzaXNo8TpzTPjb2ZzYYjzoutLnJVVBtv6u0+mI/afZyWJLmVdZhWxIJGYDXKdbWi91uyVbqsudSoCeKTP6RXcV7mGJTtDWU1rblDr/Qx0YsOSLbmXLl/RimsxEI/uUYiyUkxb5Q09msP2EBsOEWip2jlSzZ5ozHcC2vqhlhGyOJ0koSpUvCmVRa7o5d+ksx3kwrT4di0okpRYPc7yqWJ7TePU5Q8e2Lc7INtVLZiFdCQNRe+nTv0hE43TObcpLvxBZb/AFxIirxhN2H4Yf2QB/8AuEZuKYp+lg9A38IP9YnlCOqPqOm8l+iyg9TCGFViCoOcyjtIiXbGqweFgFGexU+BgXFnY/O4BSqOnJmPqWXDcHVH1V5mMqRow9cNqepLTZVm/wComg1PhDoi7Goo7XfB5IPQKWb9oSImmx+l5VA2AJLJdbNnKAHMLNbIL2OsNpjHH1B93Dx5/PTPuqWM2jSe7h46/npn3VNGbRLcQQQQBBBBAP8AAPGqfz8v31jTtvZIMnDLgH8xG/8AajMcA8ap/Py/fWNI7o1aEk4WDxoR70FbR4VfvVAL5V9UKICFKhrAgi2/f9kRxxtej64RfHOiJYcZJfk6YtwB6QY7kUU1SGDWO/fCUzGXO6G5qnbpiuoaxNlhxPaGfyYl5QACDmGp0+yIOfiTuxZrsbWF+EcCnmNwMLScKdt5AisY6x6hrOW0+5eNWlwiOSJa8ANf7vHs4U/6ImntZfhDmXgOvOY+iHsjA5Q3gntMXiuvTK19/wCq4wHC8KyaN28FGPoi2pSS18FVFuqHXKcOqLaZ9vxS6jC5iLmdbC9vX1Q1G68WXaJvmv4hFZvpFZa1mZhM4Js/Mqw2Rpa5AL5yRe5tpYG8S1FsRWSnWbKeWroQyMHsVYbiDbfCvc5m25bjfL9rRd5dTpppvuItEeFLXmJV41+PL/8A1Obf+ojfaIUXaHHx/wBUnt5I/aInxM0+qOS4vpwis0j4c5Qfyxx5dDY9suUY9PdBxtfClqe2Uv8AQxMNvvv6IRZieqI4V+HOUWe6biw8KRL9l8DHp7q2JDwqWX7Nx9hiRVdRHbtquu4RHXX4jmiT3YaseFSJ6pgg/wDOadxpV9DMPtEPpjamGpYcQIddfhzcf+cx403qmH4Qyre6KKqfT/MlbOo1e97uOqHTykNzlGvSBHlNITlJfMW/KLwH6wieuI8o7I+Ee7h46/npn3VNGbRpPdw8efz0z7qljNol0CCCCAIIIIB/gHjVP5+X76xee6QOXTDllXYyqMS5gUE5HDG6tpoeqM8piMwzEqL6sozEdYFxc+kRc9s9nqugl083vuZOlVKZkdWmLY2VsrAsbHKwPr6ICJ+TV1XU343VvhD2l2SQjnzLHsb4Q22TpauvqpdPLqJil73dpj5UUC5Y870dZIHGE9pXm0lTMkLVzphlO0t2u6DMhsct3JIvfXSCvEtiWCiWw5MM4I1IRjb6oSSmf9R/5G+EebPyaysmMkudMARDMmzHmusuVLXwnmNc2A6gSdwBh9RShPmCTJxKdyrHLLM1ZkqTMc6BRM5RmW50BZQNRe0EcTdJbj9B/wCRvhCiq1/Af+RvhETX1lXImPKmzJ6PLYq6tMcEMN4OsS1GoNPLmzsSmymmMwEpVnTWCobZiQ4ABN7dkDgWUNfwX/kf4QqCf1X/AJW+ESOKbLGnqxSTsVdZrBLEpP5P5wApdw+l7jhpeKQuMz81mnzgL2JDuSOnTNDaOuFn16G/kb4R6XP6rfyt8IT2lwuZSU9NO7+nTO+pfKS1AmLZRYHOTM0OvC+6IrZ+pmVE9JMysmyeUYIrlpjqGYgLmswIFzv1tE7R1QXxmW7y7Kjk3G5G4X6ohBhk3/SmfyN8IndrKefQ1UymNVOdpRszXdBcgNzQXJIsRrpHlary6OTUd+zi05mVZJ5RSOTIDsXzkZbsADbUg7rGIXiNHOxyNKMzlFZL2tdGF9/VFnXElG6/8rfCM1/Lc/8A15vtH+MTtdhtbKoKetadN5Ood0X5x7jJ4JJvua0y37HXE7RNImdrhLxJb6k/yt8IHxFSd/1N8IzIY5Uf6872j/GLTh+G8o1NLbE5izqkJaWFnOEM02RXcOBxB04GG0dcLK2JL+sfU2v1QkMQXTf6Vb4RC4jgvJTqiR+VJhn06zLoUnKrtJVmZEfORchTa8VWnxmaWAeonqvFgzsR/DnF/XEHXDRGr1vvO79VvhHHfq6at6m+EV7bXDJ2HTVlGtmzXaWszm8oihXBK6l7303W4xC4XUVlRNSTJmT3mTGyoomPcn16DjfhaB1wvPfi9f8AK3wjg1Q/3fyt8Ir9QqyppkzcTnZ1OV3lrMmSEYGxHKcoGYA72VD1XhjtBKraObyU6dNuVDo6zXaXMltqjy2vzlIgdcLT3yOhtP8Aa3wjqmqVExCc1g63OVtAGBJOkV/Y+mmV09ac102TMmG0vNyjoxsTYsr3U6dFuuGOMGspah5FRNnI8tsrfOOdODLzhmBGoPEGJ2r1Qs3dlqlm1XKSzmR5swqw3MBLpluDxFwR6IzuJ/aegEsSSal55myVmjOrDIky9gSztrpqBp1xARDYQQQQBBBBAEbHTWr5dXhbfSd701VR3/1pdHT50H7S/axjH5QFxmJA4kDMR2C4v64tNVtZLl4hJrKQzLyhJ5sxVQnkZUuUw5rsCGVD/NAS+wC97TaLhNrayV2rTSJo9XKTl/8Ar9cVzb//ADSu/ep33jRKfLSVMxha6arpKlzlmS5UtVYhJZuiAFlVd1yeliYhNr8SlVFZPnyc+WdNeZaYqqylzmtzWYHfvgLhsogXZzFnT6QzZKORv5LNL07OdMjOZcwggjeDcdo1ETuye1ZozOR05WnqZfJVEm+XOhvZkb9F1uSDY74UopuHyZom3qJ4RsySGlpKDEG6ibNExub05Vuf9sBY+7si/lJGFs70slpv7fOGvXlCxnQbdD/aDHZtZUTKicbvMa5toANwVRwUAAAdUNKQJnHKFlXiVUMw7FLAH1wF57tp/wAVbzEj7tYoMWvukbSyK+r74kCaoKIhSaqgjk1y3DK5vew6Iq0u1xfQX1sL6dlxAXzui/5fgv7k3vLFBU2MW/a7aWmqaSilSuWD0cgyiZiIFmXKkkFZhK6g6WMU+A0vbKkbE6Sgr5QzTphWiqQN5qFNpTH9oH61in7W1amfyUo3lUyiRLI3MJd87j9uY0x/44ktjtvGoaesk5c3LywZW48lPUgLMF9xCljccVWKmYB5g2GNUz5clPCmOFB4Lc6seoC5PUI1vCMOm1krEKB0CypktXoPnJbFHpVCSlyq5N3lqt9ODdMZts5iVPJSoaYZonPJeVJKIrInKAK7MS4NymdRYaZyYR2RxkUlZIqCWUSpgc5FDMVHhKASBzlJG/jARDKQbHQjhxBETGxjXxGi/epP3iwptniNNUVc2dSrMRJrFzLmKoKM2rZSrEFSSTwte0N9l66VIqpM6cXyyZqTLS1DM2Rg2UZmUC9t8A/7pB/xau/eZnvGK2Im9s8VlVVZPqJPKZZ0xpmWYqqyljcjmsQeOukRFOFLDOSF4lRmI7FJF/XAXru1/wCYJ+6SPcMOe4cg76q3H0qUE5pPSH5ouvXY29JiF7ou01PX1CTpHKraTLlFJqIPowRmDK536aWiH2X2jmUNSlRJtmQ6qdVdSLMjDoI+PCAiyY0fb4BsEwZ3+l5OagPEylYBfQLL64rNU2HTJpmBqmUjNmNOJaTCt9SkucZgBXoLJcdB4obVbUNWOnNEuTJliVTyQcwly13AsfCY7y3EwHewnj8n+P7qZFwpXGPUYlOR+U6SX80x0NZIUXKMeMxeHr4m1K2SxGTT1KTZ5mZUDc2WqszZkZd7OoHhA+iGVLiDSJyzaeYytLYNLe2VgRuNrm3HS5gJTbBCO9AQQRRSQQdCCC4II4GK9Fj262r/ACjULUZMjGSizFHg8ot85XqJN/TFcgCCCCAIIIIAggggCCCCAItkmTRrQpMKLMqNzLyuU2c1SZim9itpDWFuF9Cb1OPbwFvfZ6iFSyGovK5OWVZZkosGmTUlsHYKUuqMzkC+g3xzWYNRpTTGSaJk3k0aWOVQa3lZ2CgaHnzF5JucOSLbjpUrwXgL7OwPDnCqsxZRLAh+WQgoRQgq9wcpvNqSOIMtr3A0a1WE0KTqQI6ujTwKhmmowEthIazBLWAzzFzA2OQxTLwXgLdSYbQzlVmcyWewKLMTKmpl3OdbnwRMOu5rabwYfgdJNp0ZpqS5gkMSOURLzs9UVzh+BEuSmhFuUBtxio3gvAWzaLZmRKlNMkOWyuUsZktwwQJnmS3QAOpM6WABzhZrgWsHlVhuH8rJlKQVmgiZPWcgyMjzLDK1lTMvJC7aW3XIN6OWPTu3QXgLjh2F0ISYJrKxWbPQOs1Vug5ESWRWUXveaQ1raG43W7qNnqKXImMJyzZnJvkAnSwMyshVgLXvl5QZDvI0O4ml3gvAXDD8DppwuWCItLILuCLLOmTQhDM2iE39QO7WHA2coElOxnrMmCW4VOXlLeYJQdSmUG4DBhziLkgC++KQHNrX0/v4x5eAuWHYJRNTIXmLyrlWPzsuW1wlTeUA2koFlkjO9wcwta+q0nCcNlzJYMzl0ebLluTMEsKjzGLTVCi65VlAG9/puFhej3gvAWXCcDppikzJoRuXKFTOlKEQZcupU8pmu4ziyjJc6GJI7N4dnK99NojvmDSSNGUKoJsCwUsxF+dl0ikXgvAKVEnKxU2Nughh6CNDCUEEAQQQQBBBBAEEEEAQQQQBBBBAEEEEAQQQQBBBBAEEEEAQQQQBBBBAEEEEAQQQQBBBBAEEEEAQQQQBBBBAEEEEAQQQQH//2Q=="/>
          <p:cNvSpPr>
            <a:spLocks noChangeAspect="1" noChangeArrowheads="1"/>
          </p:cNvSpPr>
          <p:nvPr/>
        </p:nvSpPr>
        <p:spPr bwMode="auto">
          <a:xfrm>
            <a:off x="0" y="-914400"/>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2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938" y="1600200"/>
            <a:ext cx="4214812"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56715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a:t>
            </a:r>
            <a:r>
              <a:rPr lang="en-US" dirty="0" smtClean="0">
                <a:solidFill>
                  <a:srgbClr val="C00000"/>
                </a:solidFill>
                <a:latin typeface="Palatino Linotype" panose="02040502050505030304" pitchFamily="18" charset="0"/>
              </a:rPr>
              <a:t>E</a:t>
            </a:r>
            <a:r>
              <a:rPr lang="en-US" dirty="0" smtClean="0">
                <a:latin typeface="Palatino Linotype" panose="02040502050505030304" pitchFamily="18" charset="0"/>
              </a:rPr>
              <a:t>TT </a:t>
            </a:r>
            <a:r>
              <a:rPr lang="en-US" dirty="0">
                <a:latin typeface="Palatino Linotype" panose="02040502050505030304" pitchFamily="18" charset="0"/>
              </a:rPr>
              <a:t>PIGSS</a:t>
            </a:r>
            <a:endParaRPr lang="en-US" dirty="0" smtClean="0"/>
          </a:p>
        </p:txBody>
      </p:sp>
      <p:sp>
        <p:nvSpPr>
          <p:cNvPr id="12291" name="Rectangle 3"/>
          <p:cNvSpPr>
            <a:spLocks noGrp="1" noChangeArrowheads="1"/>
          </p:cNvSpPr>
          <p:nvPr>
            <p:ph type="body" sz="half" idx="1"/>
          </p:nvPr>
        </p:nvSpPr>
        <p:spPr/>
        <p:txBody>
          <a:bodyPr>
            <a:normAutofit lnSpcReduction="10000"/>
          </a:bodyPr>
          <a:lstStyle/>
          <a:p>
            <a:pPr eaLnBrk="1" hangingPunct="1">
              <a:defRPr/>
            </a:pPr>
            <a:r>
              <a:rPr lang="en-US" sz="2800" b="1" dirty="0" smtClean="0">
                <a:latin typeface="Palatino Linotype" panose="02040502050505030304" pitchFamily="18" charset="0"/>
              </a:rPr>
              <a:t>Expectations</a:t>
            </a:r>
            <a:r>
              <a:rPr lang="en-US" sz="2800" dirty="0" smtClean="0">
                <a:latin typeface="Palatino Linotype" panose="02040502050505030304" pitchFamily="18" charset="0"/>
              </a:rPr>
              <a:t>-</a:t>
            </a:r>
            <a:r>
              <a:rPr lang="en-US" sz="2800" b="0" dirty="0" smtClean="0">
                <a:latin typeface="Palatino Linotype" panose="02040502050505030304" pitchFamily="18" charset="0"/>
              </a:rPr>
              <a:t> if producers expect that the future price of their product will increase, they will limit supplies being sold now.</a:t>
            </a:r>
          </a:p>
          <a:p>
            <a:pPr eaLnBrk="1" hangingPunct="1">
              <a:defRPr/>
            </a:pPr>
            <a:r>
              <a:rPr lang="en-US" sz="2800" b="0" dirty="0" smtClean="0">
                <a:latin typeface="Palatino Linotype" panose="02040502050505030304" pitchFamily="18" charset="0"/>
              </a:rPr>
              <a:t>If they expect future prices to decrease they will increase supply for now.</a:t>
            </a:r>
          </a:p>
        </p:txBody>
      </p:sp>
      <p:sp>
        <p:nvSpPr>
          <p:cNvPr id="3" name="Content Placeholder 2"/>
          <p:cNvSpPr>
            <a:spLocks noGrp="1"/>
          </p:cNvSpPr>
          <p:nvPr>
            <p:ph sz="half" idx="2"/>
          </p:nvPr>
        </p:nvSpPr>
        <p:spPr/>
        <p:txBody>
          <a:bodyPr/>
          <a:lstStyle/>
          <a:p>
            <a:pPr>
              <a:defRPr/>
            </a:pPr>
            <a:endParaRPr lang="en-US" dirty="0"/>
          </a:p>
        </p:txBody>
      </p:sp>
      <p:sp>
        <p:nvSpPr>
          <p:cNvPr id="12292" name="AutoShape 6" descr="data:image/jpeg;base64,/9j/4AAQSkZJRgABAQAAAQABAAD/2wCEAAkGBhQSERUUEhQVFRUWGBgYGBgYGRgXFxUdFxgXFx0aGBcXHSYfFxwkGRwYHy8gJCcpLC4sGB8xNTAqNSYsLCkBCQoKDgwOGg8PGikfHx4sKSksKiksKSwpKiwsLCwpKSwsKSkpKSwpKSksLCwsLCwsKSksLCksLCkpLCksLCksLP/AABEIAOIApAMBIgACEQEDEQH/xAAcAAABBQEBAQAAAAAAAAAAAAAEAAIDBQYBBwj/xABIEAACAQIEAwUDCQMKBQUBAAABAhEAAwQSITEFQVEGEyJhcTKBkSNCUnKhscHR8AcUYhUzU4KSk6Ky0uFUY3PC8RYkNENEJf/EABoBAAIDAQEAAAAAAAAAAAAAAAMEAAECBQb/xAAuEQACAgEDBAIABAYDAAAAAAAAAQIRAxIhMQQUQVETkSIyYaFDUlNxgbEVI0L/2gAMAwEAAhEDEQA/ALRhTedNZq5O5JgDcmuMlKcqXI62oq2KNvWuNzpi350RGb4/hXSbn9Efgac7LJ7X2Ld1j/X6HRqPSoyNPfSOf+jPwNc8X0D8DU7HJ7X2V3mP0/o6edc6VwqehFIKanYz9r7K72Hp/QuVcNLu/M0u6H0jU7HJ7X2TvYen9HQK5lrhtL9M/D/amlB/SN8B+VV2M/a+yu9h6f0SgbUuXvqAgf0h/Xupsfxn9e6r7CftfZfeQ9P6CutdUDTShNfptTQx5Mav/j5+19l95D0w/kfWnc/dQPi6z7xTu8YakGOv+9U+gyeGvsvu4emGqNqQqGxczDT/AMVJNJThLG6kMxlGStEs+tKonauURN0U+TrH7vwoHiePW2ty5c/m7I1A3dtgo9W0nkKPG4/q/hWe7Q8Oe/hsiFJ70E57iWgQFaBmc66mneiSWqYr1G7jExPE+0l/EE53KrytoSqD3A6nzMmqq9cb6TfFvzrQt2KxQJKraIP0b9lv+4UHf7JYpWju/wDHb/1RTVgq9FK11up+LfnTDebqfifzq5PZbFA+Kyd9s1v/AFVGezeJg/InXzTT/FVEplWrE8z8TSBJB1Og6mrR+zeJJEWW2A0y7/2q7Z7N4oEfIvEifZ5EHrVkpgWCwVy6CEQsRqSJOX3jQe+isT2avIhcgEL7UGSo6kDlWr4LxQWcMbFy2yspMqFUF2YyS7aSIIiTR4sXpS6oC2XUEFjoA30tPFInSlpZmpVQ7DApR/U84w1iZqK7bg7VtOIdkSSDg0e60nOtvx6ETIG4gkVRXey+LzEfu97Qx7BGo/30o0ZKSsWnBxdEHBezt7FllshSUAYgmJk8tNTuasMb+z7F2rZdrYgSSA3iECScsdPU1s/2ddn71od5cAIJzd20d4Htg5RDblpG3XWtRi8Ee7ZMrWu9LkqWDsPAwN0sBtEgKREsDrJITydTpnSCxxJqz5/ZPKuBPKvV7n7MsOdQb0QPnABdQNu7MaZiZYxlPUVIv7M8MMoFy4riQTqQSSqalgQQGziQonKdKL3WP2D+KR5KV8hROCxdy02a0zI3VSR8eo8jXpVv9mWHEZrjxlkg+17OadNBoR5eIacqyeM7GYhXZbaSsmCzIpjkYLaSP0KJDNGe0TMsbia3szxw37XekBbiELdAEAyJDgcp106g1o2Gp9321jOx/BL1j94N1QAyJs6NqLg3yk8ida2jjwp9Rf8ALWetWrEpPlMvp9puP6DXFKk1KueuB1gh4sumtsf1/SqftFcLYcC01tn70MRmU+HKROpHOqx9/cPupxswAZGvv+PSuj81KoxSEFj/ABam7ozuJxd220XLaCRIlRqOoIkEelRHjJGyr8PyNGcfEhRyGbT1yflVDcokXqVkbaDv5eb6Fv4H86X8vt9C375/OgAo501krVGdTLH+X2/o7evr+ddXtC0/zafE1VhK6qVRNTNLwjiyGbj27bFSAVPmIVlBO4P3Crvgly0dbiNdfYDMSqL1mRHoI6azWFsYYucqrmblG41+znvVve4c6mCzr9IKfjFCnjTG8WSS8FtxbGrbT5LxLbOUwzaZp+cD4oPM1B2c4st/EJauBgGmCCSc243OvOiMHgFuWu5EqGETuR4pBjrIH20Jhuyt63dtmxfC3CGymChHtrpE7hftFYTio02beOcpXFG6PEyqENdwluGIm5kttC5oJDrnJJKk+EyNjMgB3O1FpSP/AOhhxBDEWlcBgCeWTQ+yNCdiZnfzXiHfnxYgXWkQrXTcMc/CzfgY1oAmsrpoPdsA8rR6sO1eFDz++IQC5ju20DZIEskmMpj12FObtjYYnLjrSyZnu3GURplUiCZk8pzN5A+SsaSNV9rjZn5meufyz3miYmw5zE5bbKIUiYVMmZmGUHwg6bjSaoe1DMj2lRS11wxfOpAMdA8FfQxAisEtyDzH6+yrfhmPuXH8bu8KQMzFoBI0EzA20FWsKg9SL+RvY1XZzFG333ftZQMihcskkh1MaA8prRjtSigDNZMADVWJgD0rEI5G1OMzB0itrO6ppMG8abu2jXYjtYpIM2tvoEczSrHXTt6fiaVa+RfyovQ/bLJya4DT8TcALNGgkxzjUgHziokuzqPL7p/GlghVcduQFnWS33CqBjrWn4njjbAPd2nkn+cTPEAbTtVeeNaycPhf7rT/ADU1j/KgUluVQjrSAqyPGVn/AOPhv7s/6qcOLD/h8N/YP+qiFUV5tiffV72f7KteIe6rLZMgNIUu2UlcoIllJUgkR603hmJFy6qdxhwD7RCGQB/W56fGttexpJtA7C5ZAjSAHRQB0AXSKXzZHHZDXT4VJ2wTA2UCBEQCBoq6G6syULc3BJKk7yVO6xDiOH23MpMH3A/7+R2pKdB7vuFTi6pdWcMdRmZGCs4/iDBlY/xaHzpFTfk72bpV+aC/wNtcPFo+CWb5kmJY7D48+gJpLaac6S3ci2c31Cihj5F/F6GrTiuKw/dqLAl2Jl2JzosRGugZgY0G3rVTbvEBgDoylW8xIMH3gfCsKV8m+nwtJuv0LTAcSCAW9CinwqdVyt4lkHQwDl91YDtxwlLV/PZULau65RsjfOUeXMetXXG7zLaFxd0YKfquSRPo8/3gqrxnGJtZilu5BGlxSw157imsKadrhnJ6uKTcWuDKU0Vdfy9H/wCbCf3RP/dS/wDUJ/4fCf3A/OnjlUiqIUNrMeWh286seGhO8+Tnbnvy5etSf+pG/oMJ/cL+NFYLjLXSVNuwogmbdpUPxFZlwWgkGnRXStILSgRiuDb06eZ86VSPamPT8TXahYdcjYgdCDMa9Y5RUdy0FMZAhOumbXloSxBHKR6bgiliGgE7wD9goa1ebMoMQy5hAiJCTMmASTGkbc6lPcgDx7Zf633CqMrzq+48fCgjckekgVT3LGXzOuxnamsX5UClyDMCKReOc6cqJwSIS3esyrB1Vc0tyBE/bUuE4VnXvG0tqSGaVBkDNlEnUkbaURsqtx3B7jLcn+E/bFX9jibG5bB2BJ96qT98fCqnhuCtNdOR2K5DuIIJIA9dJo67ZKOg31bX1WaWy02dDpnX9i6S9V1wrs1fxC50ULb/AKS4wROmhPta9PjUXYjhSYnFW0uKzLBcqNjl5u3JZjTcyPOtFjrzY/FAq2XB4e+LSosBZtqXa4Z8OhCKs9dOZpSMFyzs5+rcXoht7ZneIdn79m+LDqC5XMMrBhl6n6I8zVlwzsU1y3buXbgti4uZUjxsIkCW0BK5m2O2tT8X4pkuJawqK+Iua3SVNxizrGUF9W0k66ARyqo4jwnH3Ly2ryXnuOCVUlYIUaxByKBMct4qqV2kZWbLOC1SUf8AYF2uwtlLj27BLoLTK5z5pZQzZg3KIQ6bEEc6ztjDLfw7LHiiR6jUSPs9DVh2m4fcw6FL1sqxWQpI1DGAQVJB9fKqfgeLyEqdNaNBNRsS6mtaV3a5M5mGg8zUWaKv8fwEtcL24ykzEgQTuPShLvZ+6T4QP7a06nas48o6XRVzR/Bp7zyKmKixvD3tZc4EGYgg66GDFGcMxGZlEAZUIB66z+NVLgyuS3Cg6GeWwzHcRAJAOpHMUragAQSQYIJXJMaDTWdB99cVo1yh/wCE5vFyjwkMOuhpxu5jomQbBfHoB/1CT+tKV8BSTPAFdp6TFKqLCrxidtPy86iS9mAIyR1VVH2qBNS399ddNeh0oe3lGiqFH0VEAVCEWMwHegDNlgztP41W4vs+BJV5MGAR0HWeetH4/H90uaJlgImOTVW2OLm4+0aGIPMUzj4By5KnQ25jXMB7spMR60ZgczHKiqxKmZjQWwWO+h8MmOcCieKYeYCrIaWEKZzAeIH3a0AxChItkXOusNMZTlO59qeWoopnyXfCUutaF12UpndQsQwPhZiYGo8QG525Udi8So7tulxTHUEwR8Jqm4CxNxlMwFEA/NkydNhT+JyAddJAkciTS8lchzG6hZ6P2D4xZwWIcXiRbe0FW4ATAnMCcu0jQwNCtS4ntHhsFZNrAZ7snN317XITAHdoVAzbeIgbc6w2HxTGzZJMnI4kjo8/jUt15YLyXU+p5UtJtbHXxYYZUsj81t4LHg3ErlnEJfXx3Q5fxSczPIgnc6k+tegXcZdTF4PDWQjYi3buteU+wgvutxlWT7QAMSenXTzrh2NNm6l1QCyMGAPskjadj9tXd3tzeN9MQtvDpdUsSy2yDczLlIeWJIjoRqKzGVchOo6aU5LRFOkx/wC0nD94MIqNlRsLaCkiWIBJ1A0DTG1YC/ws2QhzZtYYwfdpO3KtfxTiN3GJdJCBrWH+SS2uVV7l1uQAST7IbnyrD3u0gdSpUQfP05U1iaknRx+phLFKKl6NBglkZDsdfQ1MMKvVvs/KqvCYwo2RjJGxHMGpuMY5kQXLYBAMNPKdjp8KkG4umZyxU460TX+Do0Es2jZ4OUg6RG21DXeEqjPcBMtygALPSqkdq7n0R8TR+A4o10XMwgBRH9rf4UeXAmuSWwxzDKCxnQDNJ8h3ZDz9UzUmIzZyLiMh2h+9mIGvyxL+k+6okt5jBDGfojMx9FPtenOkVA9nKRrBAPPUSG1kbGfKlPAUKUwB+udKo0OnT/zSqiBuJHiIGvIefIVV4W0ispV80q3IgnVd/MaadTNWeI0MCKBREkxbVGXpcuOSGAIaGZlg6dDWl5IB8fPyY+sPuND3LeW1acAjMSpkqddxAGoEdedFccslkWAT4jty05nlVTmOYI5gaQOhEiPWjY+DLZZq8Wb5DezlYdVOiyI8iQaqRjW9rPqIC9YOmnTT76OKfI3twYA8iN9qEw6hbTSga6WChWQswUqSXUHbWBMe+ig2G8FxZzEmTsNd+dH4vBG4yIvtO6KI3JZo+NVfCLDK8MujAGRqOehOwPlvWi4bi+7xeHYzAckkCYEHXygxryped6th7FWjcJ4phBYw9hW0IBcAxJzTvHInKT76AwiGJJ1Yk03F43vbrveZQQxGUeyMsgKs7qBz6zT24rbHzvSBSjUjt9PohFNuidjXAaGt41D84e+mPxBB84VnSxv5oezQ9muJLZxAdxK6gzsJjfy5H1qs7X3LmDvBba2DZuL3lomzaJC5iCpMalTz6QaAtcTGoRSx6bAe/pRGN4fea+BiyLlu2g7mICOjkusEbiZmdZEUbE/jbfg5nXQjma08lTbwRuX7pCudPCVBKhgJEwD6RRnD8YCDbuDcQynQx5A/ratjhbAYiQvwyc+RB119Km4ph7VxO6cFiNQ7aXLZ+tufLcGhPq1J1RiPQaFzZ5/xPsnbtYY3RfLOCvgygDxNB1mdtdqE4O+p+qAB18QM1oLuGc2LiEqxOZBpJMQQR9EmqDhmDdILqVDLK5tyCdCo5jSnoz1ROTkxPHKmWdtZOxadIBgtzgHrUjtLGYBkgwGABBI3bxMTpqdTOtRJaZyFRWckjwqMzEdFAVpPuNSYhLgci6txSIAFwEMBCxoVBjcCeUbxNB8GSfD7f7A/fSp1jau1RY++NaDS6MxARU0k6MHJJYEtOgmJ5yCKLxQhmHQn7DHvoe4plYzlQG8TWwoU+HRWUka6yPKteyiZcaFt3UyZ2upkSIlWmZ19w61UcYukG2wRrZZYYsNHYEZmQkCAfiKJxd8KUJJGpMiQQVXMp06Nt6a0PxDjFxrZ71lum6VuOzCcrAEAExo0TMbyByo2Pgy9wLC3SpBmQxGbzMkCrPF9o7QgoGzd1kdmJDOT85WElco5aA0I94EhAEtNkIYkmOcz7UHbQUFZ4SLobI6rlC+2SMxIMxufTbei2ZDsBjlysrOwzNmRZzBiG1Zpb5IxtAMzyo5+Jd24ZJkqRoSDB1Yk9B+FVvDz3TLdGQuHGVmysVKqQR3JkMpkQxHzdOdXb8ev4kKl+4zqpUw0EKAyscoA08IIjzoM/Yxjtqiz48qG4qBAqrbTw75S0uRmOp9qqO5w1M3Qc6sOKYvNfuEGRnI3kQoCyDzmJ9460Kz6Um20z0EMcHjSaI7PDU3iffTlw6DZQPd+dJr+UA+YpNck1NwiWNbJBFs9P0OlSXMWPAPo5hG49rMIHLc7UJmimtJS7/CuceqEE/FC9ZUbLzzUYX6LhcedDqY6NP3xUeK4kW18WblI+yelUuF4orARcT0Zsse41FjuKKogMHY6DL7I9W5n0NUsLuqF31cFG0wpb7nMwnK1xFkbAkAanltp6VXLiybzIuUrLfNGbTWM+8eQNWGHtMbbravO2YK2UgqvhYLIUE5nGYmdoDVR8KA73eTr11mZM/renYxqJxM+TUy2uEQZ1Hnt9ulPIAYr4TlMSs5TpMiVB58wKmSOYJ9Bm+C8/Sm3VM6gA9AoSOmg3Mbkc5jaheAIXhrcrzpUsJ7O/M0qhobiD4j6n7zQ4uHMVI2E+0pAnYGDofI60TiD4j6n7zQVi8vhhVGY3DoXkFSASwYwZnl0rVcmCHjOHdrRZfmkFhrmg6aQNhz91DcLwDkIMi6uPE7KPm5gcrkK0KDE9YNWr23ZWFuNtZIEjeNffVfisLcKOLq3e8RgJzGLSldFI2j0o0OCeR3HZYWgbucEDJAKtbLHVWWBPISBrM0Bgb5s3cpAEHUOM6ggaSNtPFr51BhszXbbfOBEGJJymQx5mBFWCYK7aui6ALmjAszIAS3hJnNE6+VE8FebBsVhWW/BzFmh1CiQ2aZKgcoohL+kLuSB5yTpR2Ce53ltFVIfLaW62W53IZShHhYgABjvGwpvCcIFxqhYdEcsCeYtGYPnpQ5cbhYPekQ2LpnrRrNoKisMVQ28xCyDlnwkgQDHWDFdLzFKPdndxJwjUhmNbwfrrXUbaoMa/hruHbSrrYHq/wCyggtU/Bz8ugOoaUI8nUqfvoXNXLV/K2YbqQw9VIb8KpG8r1Ij4RwUPbxdtriq1nVA2YBiCVMRsSojXTXaqyzhQ1hGDGRcM298q6ePbbea1Xdf+/7q1bNxmuNcjRVZMobxNMaa7jYxQvCVtTeFv+fvBkCMoCqCXLqH0iUCxG5JFNptbs4biuBcE4ZdtMGOTKdJVpMEiY03yTtQF/grWcSYEIcxWDJVWLBQ2m4291FWLV23aUuM0HwswJt2iJkZQcxGXSQoANXnFEW9ZFwEnJbDA75zduhTLQORBE7Qa23aA6aKUNrqSPMbjz1Ik84qRnBJEhtTBksSCZGYsAZG2w8utDlgupAbykgHylSCPcacbysSVQIOga48mN5dmM8omlfBsKtrpuRSqSwJWlVF2dxS6n1/E0Ktq7EujKvKbOQGZ/8AsygMBAO5maKxe59T95oCzgriEZ0dREEsTBORf4j87Ny59K2vJkh4rZzLJfu8skSGMkA+HwjQnz0qXh/DDctMDcfvCE+TJOa5IYkKD7RC6geQp2Ms3Wsu1slRbAZyM2ik5dlnmRrTGTE3y1zDKUW2gYC3L6CF1OrZiZMwB6UWD/CVRTYjCNZvr45iDmHWNvdtNWK25tTI9rKQBB1WddpB291Uj3XLgOWJGhB3HlrWmwF9UUI7BSYImB1GrMCFEbkjmKI9ikrew7DK1u27+Luwy5wsjOPFpv5T005TV7w5AUDnLIs3HJXmWttBM+oB9NzQWM4jYtEWjZe6XtsCQ4BzEkRKL7McudWN6wtvDObYBVraW1AB8ZbJmXNGreMbRt5UtldjmCDT3M21vOgYbgAEelMSi8fhf3a/ctBw4QxmAgMY8UA6xMj3VG6rHh9aC3Wx2UlJJr0AYrlOxOX0nY+grmGMCDRdvAi5BaAqsAx5jPqBE8wrAeZo3tDhFV0dEKC4gJUz4SNI11nLlkGiutKOdGTeVgB2qO0JNOYyABRGDwb3TktIzn52UT8WnKo6kkAc6HQ62uWzvEb623sX5nvLQS4jbFFGRsvmQPdvWht8KSwWc3FSxab947tbJd0VwFBW4/iyhjuRy0mq7jvCLduzZt3cQlvEAsYAzQj+IqRyGiwxAzS3zYY1OC43jb2Nz2nJZlKCYVDbIjKwbw5OcbUyt0cebqToOxmCCG4+IxRBuZzds9y2chbiMuaYgMIOaNB1mrPtE43W1cW3cANtzbyo2bI0Zk8IOjHLE6jnTeD8FuXhbvYhkZxd8NvKxut3RdQsr4crNI86XaPGYgBLdzNkfXfKEuCWK5J5AjWOZrLtbGWk09yktGGBETpEsU2/iDDKPORUuLaW/nDc8yWYrzy5mALfWyr6ChtOex3iJj1IO3nXbeWTlzbicxU6xPzQKH4BBeFPhpURgjC/ryrlUWR4p/EfU/eaDTChSJdT7UKFYb689NKNxSw7c9SPtPWontIYIzkifaKEa+Sop5da1fJAnAtpcVnZVdcrBf8A7BIOVuYWYJ9KK4FZVpyXENxEBJGYaB8o7kRpAJBB1MjpU/ZXDW7j3BeBZO79kMU1LIoYsNdJJFQdmeyht42T8pZlkLq8MrHVSYO+zR5UNSTuKe4xBtU2tgXiHZ8m8LwtuWc/JoIYsVgMSu8ga9KqBx84W4AbKNcCsl3vFktmfPtyMRrWr4jh8RhscjOz3Ft23ZnS2ZIdjOXvBCkgzpO1ZziHBrd6/wB8jXL6GDcQMvfDSAQ0QRtI0OhpnHco0wGRqMriQYDFJfuMzyL964gXKuYATlIVQdSZXT+GtBx7ix4ZeODuraxdpFAJAyNrqAc2dGI55lbUmIoLsjwY4O+mJujvDbk27Y6kQGLNoCszz1FUvaLErduO6lyCZBeM5nfNl03mtNJOqLWRyXJo8Fxfh2JIQC7Zc7DKSNp2+UHI+yF9KkfgVnIHGKi22oY2mAIHOYE/CsT2eUjEIcypBJzMQqiFO5PwrS3u12Ha1at6ju1YQRKydoIO2n20PJCqpBsXUS8s7wTF21v4gWst5QodGKwQLYzE+ICdzHSrO7j7WIJtsouFALjXLRZSVNuSSGYSQdJ1G2lZLs/xe2j3TcgF7TKrRmykz6xO21HYDhmItW2i/hodRYaLqsbQfXXynQkEwa3psDqfPk0vA8LhLtu/dtWGdbCZ3N9iBOUlUUGVLMAdGtsPSszj/wBoeIuDLZCWFPJRLdfabY/VCgcgKv7nFBhU/dXw9027l3vEuIcnfsVRIUsCtwAmAAeY61i7nCGtXHRwQ6MVIO4KmCNNKqNei5yk/JLw/hdy/ctrOcvchszQB3m7Ft+pJ8q1vFxbsJbtpea4lgMuYWxlLMebTMDkNRWe4TiRadWb2QfM76bDfUirDtOy20Eqyrfm6hjKrA6DIykjTQEHUVmcW6a4NQko2nyS8M4jFmzdvl8r4jJlVwpyanw5fEIYg1ziT57Ye47973jgAsGlbc2/ETqJHXU70DwdLV/D2LF26FZsQRCkd4oOaDBGksY1qz432dt4Z/F+8M7r4O8IBt3FbxyIBZSuo8O5rXANq42ipsoxYBQzNIgIJc6/NAB1ieR99S3u8zkXBcWI0cFTEDSCoMTMaVEUrqrrQbMllgyMo0pUzCEZaVUaJeIGblz67feaFy0Rjx8o/wBZv8xocCoyjQdj+Fi/cvIXdZsmchUFvGgyksp01rS8O7D21Zwl+/bzAKVF1Rn0ETltyOYzAzBqr/Zop/eLpHKyAektcQjl/Ca2N3ilmzcyO6o8Sc8oDvGV3Cq2vRqQm5LI9I7jScNwLifAbYFlC91zbCqAzlktAlREaZh9aSQN6Ev9jMK1wu9q2xH0ZXWOSqQPLaqztlxfEuc2GGSwiK5vBlDvmiGUE5+7BIAZVgzMkUP2c4/i1Zu8m+kNOdoZWVC5+UYSCFBJBMQCdKOsOStSKuFbtFsvYnB5TmsDYwMzyJBgyWmvNe1HDVtYm7aVcqoRCyTAKg7nc6nWvXOE49ryElCgAVZnMCcisCCoGniABBIPnXmv7QrBXH3RtK2z/gA/CphlLXUiTUdNoJ/ZV2at37uIe8i3EtoqhCARNwt4oPQJ9telWuCYZZC4bDiSoANpNefviKyf7HFBtYsyQc9vbeMp399blARdB5DOdRpt9Lly+ND6iclPkvHFaTj8NtaKtmwJ0HyaCAddNKCu9mMHPeJhrHeq0k5FB0OugEN8Ks7liSADsIB5+VO7kyf60kUH5JNbMJoj5KPGdn7bdyO50syEZWKsswZtkew3OsN+1LgyWcRbdFjOrKx1OcoRDsTuxVhP1a9Ps4mFg8uuk61k/wBq1nPhFaBNq6DPPK4KHy+j8KPgy70zE8flHm3AMMbmJs2wcpe4qT0zbEec16PxHszcTu1Ve9ZEgyFa0p/htXD4G01bc1532aeMZhm6X7X+cfnXuWKcbwDM8z1ovU5njVIzhjqdsx+A4LdYJ3tlB8oJKrh5A3Gms7eVSdtMLc/dGKqndyrttmQlgqwTJA1Gx61qbQDLpl9uNDVb20w5/cL5A5gmN4V1Oo6ATQseeUnuEnFJWkeQsPL/AHphpzn7qjzU2kc8scFGX30qbgyMu4pVvSXZqcTwEZ2Jye02sN9I/nRHCuA2Wa6ty2rFY26+LaSOgovE+03q33miOCAHEXgeZ/E/nWo5XlxztLbgxoUMkN+S5wGCt2rTLZRbYlScoiTtJJBzaVBxyy8WwATlzuMyvcQP3bi0blu2CXTOROh5bb1ZW8OoHiO3ltH311itzmYiAdOU67QK48cml6vJ1JQUlRhDwq/ZRWw+FtM+zXIW5eY+1nZGCgsXzMIkqIAAioreFx76myiDPOUhEbM29wKzSIgc15dK39jAjz/P86l/cVnn+vSmO8m0D+GFVRWcJwrrYAuJ3Zk6C4bufY53YiAxPIE6BROleeftNw//ALtH+nZH+FmFetMBovLp68tKB472bweIQDEIVcBltvJVhOvhgw2usH4VeD8c9ZnI9MdJkv2QIP3XFakHvV2/6a/r3VtV6ZmJ1A6a1Udkezi4IYi2l1rgZkaWTIBKEQGnK23Lar21d57gnqCAQOooXUSWs3jVIHWwxMgmQDv1joKKsg+I89T5a023cBJAOuvrrptRCMAp32oMNwk2V9yycum89QPtqv7U8LN3CYhOfcsw1nVBnH2rHvq5dQ2hA0+HLn1rly0Scs+EqynTbMsSCQRWYv8AEiSe1HgPBp/eMPAJPe2jABJgOpJ05CvdrtsrcAOm8TPPoNqG7H8EtYMsEtBCwC5zcNy4yrsWcgKmubwqOkzV7jVPtKdBy6+e8U/1MFOOpeBbHNxlTBFOg5zT7q6T09/KK53kxy/W2lTXboG/OkYuxhmX4zwGwMPccWLIaPaCLOs6zFZa3wBCqN4RmExkBjWPwrd9oXH7td+qOXr+dZdP5mz9Qn4u1djDlePptS5s5ubGp56fFFaeAW+o/ux+dKrGlQ+9yfp9Gu1gPxA8TerfeaGF827guDbZhReIt+JvVvvNRC3QsOb4pu1aezN5MbnFVyjUYHiNt0lSPTX9GiLlnkRI/XurEfucaqSvp+hTu4f6Z+2tS6bp5u4zopdTmjs4X/k2v72F+co9WUfjUA4gp3uW5J+a4Pu08qyPct9I13K30jp51O0wf1Cu6zeIG4wDKGGXbVmaDl95Ok/HY13iuNU7xHLbTnI6Vhu7PU13IaPHFhjHSpoE8+Vy1ODNXw3GFmnl08IkDb2iPtom9fUABUPPY2xv5hjWME12aHLBhfM0b7nL/TZr7N+CzBQNBu45eeUzUjY5h9CD/wAwk/YtY0N60s3rWF02FbfIiPqcz/hv7NccTmMZkEfWg7fbT2vHKfGhHQA5vdJn7KxubzNI/Wb9e+p22Bc5P2J3Gb+T9zQW+IZDpLL5SfsO1Xdi6txILZQeoEqZkaHSsLB+m/699NFv+O5+vfR8cMMP4llTzZZ/+DdXcLkIIuZp3A7sD3DKSB76jvuMviYgeo0+AFYruP8AmXPs/OuHCKYzNcbyJAH40N4Onv8APsaWbNX5AzjGO789xZYlN3ckkCOevL7zoKgvuC2ghQAqjyAgfrzpAeHKoCrMwOZHMndj9lIpQ8+aLiseNfhX7m8WNpuc+WcVaVPFqlS6DhGJHjb1P+ZqjI1FKlUlyyvByNKQ391KlWCHANq5G9KlVkERr7qaKVKqZDkamkwpUqhDlOjSu0qjIMHKunY12lUIO5+6mDYetKlURB5GrU5BoPSlSqyzoGnvp4pUqhBwGlcpUqMuAbP/2Q=="/>
          <p:cNvSpPr>
            <a:spLocks noChangeAspect="1" noChangeArrowheads="1"/>
          </p:cNvSpPr>
          <p:nvPr/>
        </p:nvSpPr>
        <p:spPr bwMode="auto">
          <a:xfrm>
            <a:off x="0" y="-1038225"/>
            <a:ext cx="15621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229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14450"/>
            <a:ext cx="3914775"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05120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Determinants…PE</a:t>
            </a:r>
            <a:r>
              <a:rPr lang="en-US" dirty="0" smtClean="0">
                <a:solidFill>
                  <a:srgbClr val="C00000"/>
                </a:solidFill>
                <a:latin typeface="Palatino Linotype" panose="02040502050505030304" pitchFamily="18" charset="0"/>
              </a:rPr>
              <a:t>T</a:t>
            </a:r>
            <a:r>
              <a:rPr lang="en-US" dirty="0" smtClean="0">
                <a:latin typeface="Palatino Linotype" panose="02040502050505030304" pitchFamily="18" charset="0"/>
              </a:rPr>
              <a:t>T </a:t>
            </a:r>
            <a:r>
              <a:rPr lang="en-US" dirty="0">
                <a:latin typeface="Palatino Linotype" panose="02040502050505030304" pitchFamily="18" charset="0"/>
              </a:rPr>
              <a:t>PIGSS</a:t>
            </a:r>
            <a:endParaRPr lang="en-US" dirty="0" smtClean="0"/>
          </a:p>
        </p:txBody>
      </p:sp>
      <p:sp>
        <p:nvSpPr>
          <p:cNvPr id="11267" name="Rectangle 3"/>
          <p:cNvSpPr>
            <a:spLocks noGrp="1" noChangeArrowheads="1"/>
          </p:cNvSpPr>
          <p:nvPr>
            <p:ph type="body" sz="half" idx="1"/>
          </p:nvPr>
        </p:nvSpPr>
        <p:spPr/>
        <p:txBody>
          <a:bodyPr/>
          <a:lstStyle/>
          <a:p>
            <a:pPr eaLnBrk="1" hangingPunct="1">
              <a:defRPr/>
            </a:pPr>
            <a:r>
              <a:rPr lang="en-US" sz="2800" b="1" dirty="0" smtClean="0">
                <a:latin typeface="Palatino Linotype" panose="02040502050505030304" pitchFamily="18" charset="0"/>
              </a:rPr>
              <a:t>Taxes </a:t>
            </a:r>
            <a:r>
              <a:rPr lang="en-US" sz="2400" b="0" dirty="0" err="1" smtClean="0">
                <a:latin typeface="Palatino Linotype" panose="02040502050505030304" pitchFamily="18" charset="0"/>
              </a:rPr>
              <a:t>taxes</a:t>
            </a:r>
            <a:r>
              <a:rPr lang="en-US" sz="2400" b="0" dirty="0" smtClean="0">
                <a:latin typeface="Palatino Linotype" panose="02040502050505030304" pitchFamily="18" charset="0"/>
              </a:rPr>
              <a:t> have the same impact as an increase in the cost of inputs (decreasing supply)</a:t>
            </a:r>
          </a:p>
          <a:p>
            <a:pPr marL="0" indent="0" eaLnBrk="1" hangingPunct="1">
              <a:buNone/>
              <a:defRPr/>
            </a:pPr>
            <a:endParaRPr lang="en-US" sz="2400" dirty="0"/>
          </a:p>
        </p:txBody>
      </p:sp>
      <p:pic>
        <p:nvPicPr>
          <p:cNvPr id="3" name="Content Placeholder 2" descr="&lt;strong&gt;Taxes&lt;/strong&gt; - Illustration | Flickr - Photo Shari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352675"/>
            <a:ext cx="4038600" cy="3028950"/>
          </a:xfrm>
        </p:spPr>
      </p:pic>
    </p:spTree>
    <p:extLst>
      <p:ext uri="{BB962C8B-B14F-4D97-AF65-F5344CB8AC3E}">
        <p14:creationId xmlns:p14="http://schemas.microsoft.com/office/powerpoint/2010/main" val="259378311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foundations">
  <a:themeElements>
    <a:clrScheme name="1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1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oundations">
  <a:themeElements>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2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ewdesign">
  <a:themeElements>
    <a:clrScheme name="1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1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ewdesign">
  <a:themeElements>
    <a:clrScheme name="2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2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newdesign">
  <a:themeElements>
    <a:clrScheme name="3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3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Foundations 2e</Template>
  <TotalTime>12580</TotalTime>
  <Words>991</Words>
  <Application>Microsoft Office PowerPoint</Application>
  <PresentationFormat>On-screen Show (4:3)</PresentationFormat>
  <Paragraphs>208</Paragraphs>
  <Slides>20</Slides>
  <Notes>7</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20</vt:i4>
      </vt:variant>
    </vt:vector>
  </HeadingPairs>
  <TitlesOfParts>
    <vt:vector size="37" baseType="lpstr">
      <vt:lpstr>MS PGothic</vt:lpstr>
      <vt:lpstr>Arial</vt:lpstr>
      <vt:lpstr>Charcoal</vt:lpstr>
      <vt:lpstr>Palatino Linotype</vt:lpstr>
      <vt:lpstr>Tahoma</vt:lpstr>
      <vt:lpstr>Times New Roman</vt:lpstr>
      <vt:lpstr>Trebuchet MS</vt:lpstr>
      <vt:lpstr>Webdings</vt:lpstr>
      <vt:lpstr>Wingdings</vt:lpstr>
      <vt:lpstr>Wingdings 3</vt:lpstr>
      <vt:lpstr>1_foundations</vt:lpstr>
      <vt:lpstr>2_foundations</vt:lpstr>
      <vt:lpstr>1_newdesign</vt:lpstr>
      <vt:lpstr>2_newdesign</vt:lpstr>
      <vt:lpstr>3_newdesign</vt:lpstr>
      <vt:lpstr>1_Custom Design</vt:lpstr>
      <vt:lpstr>Facet</vt:lpstr>
      <vt:lpstr>Thursday, Aug. 31</vt:lpstr>
      <vt:lpstr>1) What is Supply?</vt:lpstr>
      <vt:lpstr>4.2  SUPPLY</vt:lpstr>
      <vt:lpstr>Law of Supply</vt:lpstr>
      <vt:lpstr>4.2  SUPPLY</vt:lpstr>
      <vt:lpstr>Determinants of Supply</vt:lpstr>
      <vt:lpstr>Determinants…PETT PIGSS</vt:lpstr>
      <vt:lpstr>Determinants…PETT PIGSS</vt:lpstr>
      <vt:lpstr>Determinants…PETT PIGSS</vt:lpstr>
      <vt:lpstr>Determinants…PETT PIGSS</vt:lpstr>
      <vt:lpstr>Determinants…PETT PIGSS</vt:lpstr>
      <vt:lpstr>Determinants…PETT PIGSS</vt:lpstr>
      <vt:lpstr>Determinants…PETT PIGSS</vt:lpstr>
      <vt:lpstr>Determinants…PETT PIGSS</vt:lpstr>
      <vt:lpstr>Determinants…PETT PIGSS</vt:lpstr>
      <vt:lpstr>Determinants…PETT PIGSS</vt:lpstr>
      <vt:lpstr>PowerPoint Presentation</vt:lpstr>
      <vt:lpstr>Quantity Supplied v. Supply</vt:lpstr>
      <vt:lpstr>PowerPoint Presentation</vt:lpstr>
      <vt:lpstr>4.2  SUPPLY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dc:title>
  <dc:creator>Robin Bade and Michael Parkin</dc:creator>
  <cp:lastModifiedBy>Powell, Jennifer</cp:lastModifiedBy>
  <cp:revision>216</cp:revision>
  <cp:lastPrinted>2013-08-30T12:40:15Z</cp:lastPrinted>
  <dcterms:created xsi:type="dcterms:W3CDTF">2000-11-24T17:02:06Z</dcterms:created>
  <dcterms:modified xsi:type="dcterms:W3CDTF">2017-08-31T16:24:00Z</dcterms:modified>
</cp:coreProperties>
</file>